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notesMasterIdLst>
    <p:notesMasterId r:id="rId50"/>
  </p:notesMasterIdLst>
  <p:sldIdLst>
    <p:sldId id="256" r:id="rId4"/>
    <p:sldId id="389" r:id="rId5"/>
    <p:sldId id="418" r:id="rId6"/>
    <p:sldId id="419" r:id="rId7"/>
    <p:sldId id="626" r:id="rId8"/>
    <p:sldId id="624" r:id="rId9"/>
    <p:sldId id="627" r:id="rId10"/>
    <p:sldId id="628" r:id="rId11"/>
    <p:sldId id="629" r:id="rId12"/>
    <p:sldId id="630" r:id="rId13"/>
    <p:sldId id="631" r:id="rId14"/>
    <p:sldId id="632" r:id="rId15"/>
    <p:sldId id="633" r:id="rId16"/>
    <p:sldId id="634" r:id="rId17"/>
    <p:sldId id="635" r:id="rId18"/>
    <p:sldId id="636" r:id="rId19"/>
    <p:sldId id="637" r:id="rId20"/>
    <p:sldId id="638" r:id="rId21"/>
    <p:sldId id="639" r:id="rId22"/>
    <p:sldId id="640" r:id="rId23"/>
    <p:sldId id="641" r:id="rId24"/>
    <p:sldId id="642" r:id="rId25"/>
    <p:sldId id="643" r:id="rId26"/>
    <p:sldId id="644" r:id="rId27"/>
    <p:sldId id="645" r:id="rId28"/>
    <p:sldId id="646" r:id="rId29"/>
    <p:sldId id="647" r:id="rId30"/>
    <p:sldId id="648" r:id="rId31"/>
    <p:sldId id="649" r:id="rId32"/>
    <p:sldId id="650" r:id="rId33"/>
    <p:sldId id="651" r:id="rId34"/>
    <p:sldId id="652" r:id="rId35"/>
    <p:sldId id="653" r:id="rId36"/>
    <p:sldId id="654" r:id="rId37"/>
    <p:sldId id="655" r:id="rId38"/>
    <p:sldId id="656" r:id="rId39"/>
    <p:sldId id="657" r:id="rId40"/>
    <p:sldId id="658" r:id="rId41"/>
    <p:sldId id="659" r:id="rId42"/>
    <p:sldId id="660" r:id="rId43"/>
    <p:sldId id="661" r:id="rId44"/>
    <p:sldId id="662" r:id="rId45"/>
    <p:sldId id="663" r:id="rId46"/>
    <p:sldId id="664" r:id="rId47"/>
    <p:sldId id="665" r:id="rId48"/>
    <p:sldId id="623" r:id="rId49"/>
  </p:sldIdLst>
  <p:sldSz cx="9144000" cy="5143500" type="screen16x9"/>
  <p:notesSz cx="6858000" cy="9144000"/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" userDrawn="1">
          <p15:clr>
            <a:srgbClr val="A4A3A4"/>
          </p15:clr>
        </p15:guide>
        <p15:guide id="2" pos="2767" userDrawn="1">
          <p15:clr>
            <a:srgbClr val="A4A3A4"/>
          </p15:clr>
        </p15:guide>
        <p15:guide id="3" pos="5534" userDrawn="1">
          <p15:clr>
            <a:srgbClr val="A4A3A4"/>
          </p15:clr>
        </p15:guide>
        <p15:guide id="4" orient="horz" pos="713" userDrawn="1">
          <p15:clr>
            <a:srgbClr val="A4A3A4"/>
          </p15:clr>
        </p15:guide>
        <p15:guide id="5" pos="2993" userDrawn="1">
          <p15:clr>
            <a:srgbClr val="A4A3A4"/>
          </p15:clr>
        </p15:guide>
        <p15:guide id="6" pos="226" userDrawn="1">
          <p15:clr>
            <a:srgbClr val="A4A3A4"/>
          </p15:clr>
        </p15:guide>
        <p15:guide id="7" orient="horz" pos="6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0046"/>
    <a:srgbClr val="F0C616"/>
    <a:srgbClr val="FDD214"/>
    <a:srgbClr val="C5AA16"/>
    <a:srgbClr val="D7AF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>
        <p:scale>
          <a:sx n="98" d="100"/>
          <a:sy n="98" d="100"/>
        </p:scale>
        <p:origin x="1194" y="426"/>
      </p:cViewPr>
      <p:guideLst>
        <p:guide orient="horz" pos="228"/>
        <p:guide pos="2767"/>
        <p:guide pos="5534"/>
        <p:guide orient="horz" pos="713"/>
        <p:guide pos="2993"/>
        <p:guide pos="226"/>
        <p:guide orient="horz" pos="69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90972-841C-49FB-A0CE-845E3E59A546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FD8DC5-FCDC-42D6-9630-B2635515C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10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61DEFC-839A-4688-A129-6AA2F4833DA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041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Я бы присвоил вопросам номера, так легче будет ориентироваться. Ещё можно добавить инструкцию прямо на этот слайд.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61DEFC-839A-4688-A129-6AA2F4833DA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094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Я бы присвоил вопросам номера, так легче будет ориентироваться. Ещё можно добавить инструкцию прямо на этот слайд.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61DEFC-839A-4688-A129-6AA2F4833DA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2080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10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90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600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28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214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8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706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166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23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76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006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015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446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132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320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5529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653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4167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426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17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1823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046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633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7631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660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6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9567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6567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39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029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4627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663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75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17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6E679-DC75-4745-852D-F583D5FA2C9D}" type="datetimeFigureOut">
              <a:rPr lang="ru-RU" smtClean="0"/>
              <a:t>22.04.2019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1A449-B48E-44C3-9B97-791039936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81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3.png"/><Relationship Id="rId7" Type="http://schemas.openxmlformats.org/officeDocument/2006/relationships/slide" Target="slide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image" Target="../media/image4.png"/><Relationship Id="rId4" Type="http://schemas.openxmlformats.org/officeDocument/2006/relationships/slide" Target="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40.xml"/><Relationship Id="rId18" Type="http://schemas.openxmlformats.org/officeDocument/2006/relationships/slide" Target="slide19.xml"/><Relationship Id="rId3" Type="http://schemas.openxmlformats.org/officeDocument/2006/relationships/image" Target="../media/image6.png"/><Relationship Id="rId21" Type="http://schemas.openxmlformats.org/officeDocument/2006/relationships/slide" Target="slide46.xml"/><Relationship Id="rId7" Type="http://schemas.openxmlformats.org/officeDocument/2006/relationships/image" Target="../media/image5.png"/><Relationship Id="rId12" Type="http://schemas.openxmlformats.org/officeDocument/2006/relationships/slide" Target="slide43.xml"/><Relationship Id="rId17" Type="http://schemas.openxmlformats.org/officeDocument/2006/relationships/slide" Target="slide16.xml"/><Relationship Id="rId2" Type="http://schemas.openxmlformats.org/officeDocument/2006/relationships/notesSlide" Target="../notesSlides/notesSlide2.xml"/><Relationship Id="rId16" Type="http://schemas.openxmlformats.org/officeDocument/2006/relationships/slide" Target="slide13.xml"/><Relationship Id="rId20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22.xml"/><Relationship Id="rId5" Type="http://schemas.openxmlformats.org/officeDocument/2006/relationships/image" Target="../media/image4.png"/><Relationship Id="rId15" Type="http://schemas.openxmlformats.org/officeDocument/2006/relationships/slide" Target="slide10.xml"/><Relationship Id="rId10" Type="http://schemas.openxmlformats.org/officeDocument/2006/relationships/slide" Target="slide28.xml"/><Relationship Id="rId19" Type="http://schemas.openxmlformats.org/officeDocument/2006/relationships/slide" Target="slide25.xml"/><Relationship Id="rId4" Type="http://schemas.openxmlformats.org/officeDocument/2006/relationships/slide" Target="slide2.xml"/><Relationship Id="rId9" Type="http://schemas.openxmlformats.org/officeDocument/2006/relationships/slide" Target="slide31.xml"/><Relationship Id="rId14" Type="http://schemas.openxmlformats.org/officeDocument/2006/relationships/slide" Target="slide3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9.xml"/><Relationship Id="rId5" Type="http://schemas.openxmlformats.org/officeDocument/2006/relationships/slide" Target="slide8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11.xml"/><Relationship Id="rId5" Type="http://schemas.openxmlformats.org/officeDocument/2006/relationships/slide" Target="slide1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14.xml"/><Relationship Id="rId5" Type="http://schemas.openxmlformats.org/officeDocument/2006/relationships/slide" Target="slide15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17.xml"/><Relationship Id="rId5" Type="http://schemas.openxmlformats.org/officeDocument/2006/relationships/slide" Target="slide18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21.xml"/><Relationship Id="rId5" Type="http://schemas.openxmlformats.org/officeDocument/2006/relationships/slide" Target="slide20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3.jpe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23.xml"/><Relationship Id="rId5" Type="http://schemas.openxmlformats.org/officeDocument/2006/relationships/slide" Target="slide24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4.jpe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26.xml"/><Relationship Id="rId5" Type="http://schemas.openxmlformats.org/officeDocument/2006/relationships/slide" Target="slide2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29.xml"/><Relationship Id="rId5" Type="http://schemas.openxmlformats.org/officeDocument/2006/relationships/slide" Target="slide30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32.xml"/><Relationship Id="rId5" Type="http://schemas.openxmlformats.org/officeDocument/2006/relationships/slide" Target="slide33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36.xml"/><Relationship Id="rId5" Type="http://schemas.openxmlformats.org/officeDocument/2006/relationships/slide" Target="slide35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38.xml"/><Relationship Id="rId5" Type="http://schemas.openxmlformats.org/officeDocument/2006/relationships/slide" Target="slide39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20.jpe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20.jpe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42.xml"/><Relationship Id="rId5" Type="http://schemas.openxmlformats.org/officeDocument/2006/relationships/slide" Target="slide41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21.jpeg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" Target="slide7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44.xml"/><Relationship Id="rId5" Type="http://schemas.openxmlformats.org/officeDocument/2006/relationships/slide" Target="slide45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22.jpe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slide" Target="slide6.xml"/><Relationship Id="rId5" Type="http://schemas.openxmlformats.org/officeDocument/2006/relationships/image" Target="../media/image4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2CA08F-DF06-457C-A9B6-44EB18089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0" name="TextBox 9">
            <a:hlinkClick r:id="rId4" action="ppaction://hlinksldjump"/>
          </p:cNvPr>
          <p:cNvSpPr txBox="1"/>
          <p:nvPr/>
        </p:nvSpPr>
        <p:spPr>
          <a:xfrm>
            <a:off x="4781564" y="1275607"/>
            <a:ext cx="4033837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354"/>
            <a:r>
              <a:rPr lang="ru-RU" sz="4200" b="1" dirty="0">
                <a:solidFill>
                  <a:srgbClr val="8C0046"/>
                </a:solidFill>
                <a:latin typeface="Roboto Slab"/>
              </a:rPr>
              <a:t>Города-герои</a:t>
            </a:r>
            <a:endParaRPr lang="en-US" sz="4200" b="1" dirty="0">
              <a:solidFill>
                <a:srgbClr val="8C0046"/>
              </a:solidFill>
              <a:latin typeface="Roboto Slab"/>
            </a:endParaRPr>
          </a:p>
        </p:txBody>
      </p:sp>
      <p:sp>
        <p:nvSpPr>
          <p:cNvPr id="19" name="Скругленный прямоугольник 18">
            <a:hlinkClick r:id="rId6" action="ppaction://hlinksldjump"/>
          </p:cNvPr>
          <p:cNvSpPr/>
          <p:nvPr/>
        </p:nvSpPr>
        <p:spPr>
          <a:xfrm>
            <a:off x="5358482" y="2629769"/>
            <a:ext cx="2880000" cy="674603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254000" dist="190500" dir="5400000" sx="90000" sy="90000" algn="t" rotWithShape="0">
              <a:schemeClr val="tx1">
                <a:alpha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180000" rIns="360000" bIns="18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white"/>
                </a:solidFill>
                <a:latin typeface="Roboto Slab"/>
              </a:rPr>
              <a:t>Начать игру</a:t>
            </a:r>
          </a:p>
        </p:txBody>
      </p:sp>
      <p:sp>
        <p:nvSpPr>
          <p:cNvPr id="6" name="TextBox 5">
            <a:hlinkClick r:id="rId4" action="ppaction://hlinksldjump"/>
            <a:extLst>
              <a:ext uri="{FF2B5EF4-FFF2-40B4-BE49-F238E27FC236}">
                <a16:creationId xmlns:a16="http://schemas.microsoft.com/office/drawing/2014/main" id="{A9A00B38-99A1-4EDC-A647-CA06DF2C182E}"/>
              </a:ext>
            </a:extLst>
          </p:cNvPr>
          <p:cNvSpPr txBox="1"/>
          <p:nvPr/>
        </p:nvSpPr>
        <p:spPr>
          <a:xfrm>
            <a:off x="4796652" y="747844"/>
            <a:ext cx="400366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 defTabSz="914354"/>
            <a:r>
              <a:rPr lang="ru-RU" sz="2400" dirty="0">
                <a:solidFill>
                  <a:srgbClr val="8C0046"/>
                </a:solidFill>
                <a:latin typeface="Roboto Slab"/>
              </a:rPr>
              <a:t>Интерактивная игра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EE9BBF-6AB5-4CAC-9D1B-15391C700A5B}"/>
              </a:ext>
            </a:extLst>
          </p:cNvPr>
          <p:cNvSpPr/>
          <p:nvPr/>
        </p:nvSpPr>
        <p:spPr>
          <a:xfrm>
            <a:off x="5884611" y="3458232"/>
            <a:ext cx="18277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/>
            <a:r>
              <a:rPr lang="ru-RU" sz="1400" b="1" dirty="0">
                <a:solidFill>
                  <a:srgbClr val="8C0046"/>
                </a:solidFill>
                <a:latin typeface="Roboto Slab"/>
                <a:hlinkClick r:id="rId7" action="ppaction://hlinksldjump"/>
              </a:rPr>
              <a:t>История награды</a:t>
            </a:r>
            <a:endParaRPr lang="ru-RU" sz="1400" b="1" dirty="0">
              <a:solidFill>
                <a:srgbClr val="8C0046"/>
              </a:solidFill>
              <a:latin typeface="Roboto Slab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C729712-C4F0-40CE-91F4-622664712DFC}"/>
              </a:ext>
            </a:extLst>
          </p:cNvPr>
          <p:cNvSpPr/>
          <p:nvPr/>
        </p:nvSpPr>
        <p:spPr>
          <a:xfrm>
            <a:off x="6039300" y="3919870"/>
            <a:ext cx="15183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/>
            <a:r>
              <a:rPr lang="ru-RU" sz="1400" b="1" dirty="0">
                <a:solidFill>
                  <a:srgbClr val="8C0046"/>
                </a:solidFill>
                <a:latin typeface="Roboto Slab"/>
                <a:hlinkClick r:id="rId8" action="ppaction://hlinksldjump"/>
              </a:rPr>
              <a:t>Правила игры</a:t>
            </a:r>
            <a:endParaRPr lang="ru-RU" sz="1400" b="1" dirty="0">
              <a:solidFill>
                <a:srgbClr val="8C0046"/>
              </a:solidFill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21641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777" y="1166814"/>
            <a:ext cx="4033838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В игре участвуют две команды. Задача каждой команды – правильно отвечать </a:t>
            </a:r>
            <a:br>
              <a:rPr lang="ru-RU" sz="1400" dirty="0">
                <a:solidFill>
                  <a:prstClr val="black"/>
                </a:solidFill>
                <a:latin typeface="Open Sans"/>
              </a:rPr>
            </a:br>
            <a:r>
              <a:rPr lang="ru-RU" sz="1400" dirty="0">
                <a:solidFill>
                  <a:prstClr val="black"/>
                </a:solidFill>
                <a:latin typeface="Open Sans"/>
              </a:rPr>
              <a:t>на вопросы.</a:t>
            </a:r>
          </a:p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  </a:t>
            </a:r>
          </a:p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Команды по очереди выбирают вопросы на игровом поле. После этого команда сможет ответить на вопрос. </a:t>
            </a:r>
          </a:p>
          <a:p>
            <a:pPr defTabSz="914354"/>
            <a:endParaRPr lang="ru-RU" sz="1400" dirty="0">
              <a:solidFill>
                <a:prstClr val="black"/>
              </a:solidFill>
              <a:latin typeface="Open Sans"/>
            </a:endParaRPr>
          </a:p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За каждый правильный ответ команда получает 1 балл.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1389" y="1166813"/>
            <a:ext cx="4033837" cy="2585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Вопросы можно выбирать в произвольном порядке.</a:t>
            </a:r>
          </a:p>
          <a:p>
            <a:pPr defTabSz="914354"/>
            <a:endParaRPr lang="ru-RU" sz="1400" dirty="0">
              <a:solidFill>
                <a:prstClr val="black"/>
              </a:solidFill>
              <a:latin typeface="Open Sans"/>
            </a:endParaRPr>
          </a:p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Правильный ответ позволяет сделать ещё один ход. В случае неверного ответа ход переходит к другой команде.</a:t>
            </a:r>
          </a:p>
          <a:p>
            <a:pPr defTabSz="914354"/>
            <a:endParaRPr lang="ru-RU" sz="1400" dirty="0">
              <a:solidFill>
                <a:prstClr val="black"/>
              </a:solidFill>
              <a:latin typeface="Open Sans"/>
            </a:endParaRPr>
          </a:p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Команда, начинающая игру первой, определяется по жребию.</a:t>
            </a:r>
          </a:p>
          <a:p>
            <a:pPr defTabSz="914354"/>
            <a:endParaRPr lang="ru-RU" sz="1400" dirty="0">
              <a:solidFill>
                <a:prstClr val="black"/>
              </a:solidFill>
              <a:latin typeface="Open Sans"/>
            </a:endParaRPr>
          </a:p>
          <a:p>
            <a:pPr defTabSz="914354"/>
            <a:r>
              <a:rPr lang="ru-RU" sz="1400" dirty="0">
                <a:solidFill>
                  <a:prstClr val="black"/>
                </a:solidFill>
                <a:latin typeface="Open Sans"/>
              </a:rPr>
              <a:t>Игру выигрывает та команда,</a:t>
            </a:r>
            <a:r>
              <a:rPr lang="en-US" sz="1400" dirty="0">
                <a:solidFill>
                  <a:prstClr val="black"/>
                </a:solidFill>
                <a:latin typeface="Open Sans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Open Sans"/>
              </a:rPr>
              <a:t>которая </a:t>
            </a:r>
            <a:br>
              <a:rPr lang="ru-RU" sz="1400" dirty="0">
                <a:solidFill>
                  <a:prstClr val="black"/>
                </a:solidFill>
                <a:latin typeface="Open Sans"/>
              </a:rPr>
            </a:br>
            <a:r>
              <a:rPr lang="ru-RU" sz="1400" dirty="0">
                <a:solidFill>
                  <a:prstClr val="black"/>
                </a:solidFill>
                <a:latin typeface="Open Sans"/>
              </a:rPr>
              <a:t>больше всего ответит правильно.</a:t>
            </a:r>
          </a:p>
        </p:txBody>
      </p:sp>
      <p:sp>
        <p:nvSpPr>
          <p:cNvPr id="15" name="Прямоугольник с двумя скругленными соседними углами 14"/>
          <p:cNvSpPr/>
          <p:nvPr/>
        </p:nvSpPr>
        <p:spPr>
          <a:xfrm rot="10800000">
            <a:off x="3132000" y="4500"/>
            <a:ext cx="288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 sz="1013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68973" y="107152"/>
            <a:ext cx="22060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Правила игры</a:t>
            </a:r>
          </a:p>
        </p:txBody>
      </p:sp>
      <p:sp>
        <p:nvSpPr>
          <p:cNvPr id="19" name="Скругленный прямоугольник 18">
            <a:hlinkClick r:id="rId3" action="ppaction://hlinksldjump"/>
          </p:cNvPr>
          <p:cNvSpPr/>
          <p:nvPr/>
        </p:nvSpPr>
        <p:spPr>
          <a:xfrm>
            <a:off x="7589837" y="4361858"/>
            <a:ext cx="1195389" cy="40540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white"/>
                </a:solidFill>
                <a:latin typeface="Open Sans"/>
              </a:rPr>
              <a:t>К меню</a:t>
            </a:r>
          </a:p>
        </p:txBody>
      </p:sp>
    </p:spTree>
    <p:extLst>
      <p:ext uri="{BB962C8B-B14F-4D97-AF65-F5344CB8AC3E}">
        <p14:creationId xmlns:p14="http://schemas.microsoft.com/office/powerpoint/2010/main" val="394295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9" name="Скругленный прямоугольник 18">
            <a:hlinkClick r:id="rId3" action="ppaction://hlinksldjump"/>
          </p:cNvPr>
          <p:cNvSpPr/>
          <p:nvPr/>
        </p:nvSpPr>
        <p:spPr>
          <a:xfrm>
            <a:off x="358775" y="4361858"/>
            <a:ext cx="1195389" cy="405405"/>
          </a:xfrm>
          <a:prstGeom prst="roundRect">
            <a:avLst/>
          </a:prstGeom>
          <a:solidFill>
            <a:srgbClr val="F0C616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schemeClr val="tx1"/>
                </a:solidFill>
                <a:latin typeface="Open Sans"/>
              </a:rPr>
              <a:t>Далее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775" y="1592997"/>
            <a:ext cx="4392613" cy="25043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800" dirty="0">
                <a:solidFill>
                  <a:prstClr val="black"/>
                </a:solidFill>
                <a:latin typeface="Roboto Slab"/>
              </a:rPr>
              <a:t>высшая степень отличия, которой удостоены двенадцать городов Советского Союза, прославившихся своей героической обороной во время Великой Отечественной войны 1941—1945 годов Кроме того, Брестской крепости присвоено звание крепости-героя.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775" y="863138"/>
            <a:ext cx="42401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3600" b="1" dirty="0">
                <a:solidFill>
                  <a:prstClr val="black"/>
                </a:solidFill>
                <a:latin typeface="Roboto Slab"/>
              </a:rPr>
              <a:t>Город-герой </a:t>
            </a:r>
            <a:r>
              <a:rPr lang="ru-RU" sz="3600" dirty="0">
                <a:solidFill>
                  <a:prstClr val="black"/>
                </a:solidFill>
                <a:latin typeface="Roboto Slab"/>
              </a:rPr>
              <a:t>—</a:t>
            </a:r>
            <a:endParaRPr lang="ru-RU" sz="3600" dirty="0">
              <a:solidFill>
                <a:prstClr val="black"/>
              </a:solidFill>
              <a:latin typeface="Open Sans"/>
            </a:endParaRPr>
          </a:p>
        </p:txBody>
      </p:sp>
      <p:pic>
        <p:nvPicPr>
          <p:cNvPr id="8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C1DF238C-A30C-4005-ABF0-AB5C8D068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830" y="863138"/>
            <a:ext cx="2405505" cy="34172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39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8776" y="1091878"/>
            <a:ext cx="4033838" cy="2832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srgbClr val="222222"/>
                </a:solidFill>
              </a:rPr>
              <a:t>Впервые городами-героями были названы города Ленинград, Сталинград, Севастополь и Одесса в Приказе № 20 Верховного главнокомандующего от </a:t>
            </a: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srgbClr val="222222"/>
                </a:solidFill>
              </a:rPr>
              <a:t>1 мая 1945 года. Киев был назван городом-героем в Указе Президиума Верховного Совета СССР от 21 июня 1961 года «Об учреждении медали „За оборону Киева“».</a:t>
            </a:r>
          </a:p>
          <a:p>
            <a:pPr defTabSz="685783">
              <a:lnSpc>
                <a:spcPct val="110000"/>
              </a:lnSpc>
            </a:pPr>
            <a:endParaRPr lang="ru-RU" sz="1200" dirty="0">
              <a:solidFill>
                <a:srgbClr val="222222"/>
              </a:solidFill>
            </a:endParaRP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srgbClr val="222222"/>
                </a:solidFill>
              </a:rPr>
              <a:t>Положение о почётном звании «Город-Герой» было утверждено позже, 8 мая 1965 года, Указом Президиума Верховного Совета СССР. В этот же день вышло семь указов, в соответствии с которыми Ленинграду и Киеву вручалась медаль «Золотая Звезда», Волгограду (бывшему Сталинграду),</a:t>
            </a:r>
          </a:p>
        </p:txBody>
      </p:sp>
      <p:sp>
        <p:nvSpPr>
          <p:cNvPr id="6" name="Скругленный прямоугольник 18">
            <a:hlinkClick r:id="rId3" action="ppaction://hlinksldjump"/>
            <a:extLst>
              <a:ext uri="{FF2B5EF4-FFF2-40B4-BE49-F238E27FC236}">
                <a16:creationId xmlns:a16="http://schemas.microsoft.com/office/drawing/2014/main" id="{E755282C-CF69-4370-A047-A878992F32F0}"/>
              </a:ext>
            </a:extLst>
          </p:cNvPr>
          <p:cNvSpPr/>
          <p:nvPr/>
        </p:nvSpPr>
        <p:spPr>
          <a:xfrm>
            <a:off x="358775" y="4376145"/>
            <a:ext cx="1195389" cy="405405"/>
          </a:xfrm>
          <a:prstGeom prst="roundRect">
            <a:avLst/>
          </a:prstGeom>
          <a:solidFill>
            <a:srgbClr val="F0C616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schemeClr val="tx1"/>
                </a:solidFill>
                <a:latin typeface="Open Sans"/>
              </a:rPr>
              <a:t>Далее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47BDDE-BF33-44B1-8029-38176D6E4CEE}"/>
              </a:ext>
            </a:extLst>
          </p:cNvPr>
          <p:cNvSpPr txBox="1"/>
          <p:nvPr/>
        </p:nvSpPr>
        <p:spPr>
          <a:xfrm>
            <a:off x="4751386" y="1095375"/>
            <a:ext cx="4033838" cy="20202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0000"/>
              </a:lnSpc>
            </a:pPr>
            <a:r>
              <a:rPr lang="ru-RU" sz="1200" dirty="0">
                <a:solidFill>
                  <a:srgbClr val="222222"/>
                </a:solidFill>
              </a:rPr>
              <a:t>Севастополю и Одессе — медаль «Золотая Звезда» и орден Ленина, а Москве и Брестской крепости</a:t>
            </a:r>
          </a:p>
          <a:p>
            <a:pPr defTabSz="914354">
              <a:lnSpc>
                <a:spcPct val="110000"/>
              </a:lnSpc>
            </a:pPr>
            <a:r>
              <a:rPr lang="ru-RU" sz="1200" dirty="0">
                <a:solidFill>
                  <a:srgbClr val="222222"/>
                </a:solidFill>
              </a:rPr>
              <a:t>впервые присваивалось звание «Город-Герой» и «Крепость-Герой» соответственно с вручением медали «Золотая Звезда» и ордена Ленина.</a:t>
            </a:r>
          </a:p>
          <a:p>
            <a:pPr defTabSz="685783">
              <a:lnSpc>
                <a:spcPct val="110000"/>
              </a:lnSpc>
            </a:pPr>
            <a:endParaRPr lang="ru-RU" sz="1200" dirty="0">
              <a:solidFill>
                <a:srgbClr val="222222"/>
              </a:solidFill>
            </a:endParaRP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srgbClr val="222222"/>
                </a:solidFill>
              </a:rPr>
              <a:t>18 июля 1980 года формулировка Положения была изменена: в нём стало говориться не о почётном звании, а о высшей степени отличия — звании «Город-Герой».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3D143F-773C-4E8B-8B14-9E89B948ACD6}"/>
              </a:ext>
            </a:extLst>
          </p:cNvPr>
          <p:cNvSpPr/>
          <p:nvPr/>
        </p:nvSpPr>
        <p:spPr>
          <a:xfrm>
            <a:off x="358775" y="361950"/>
            <a:ext cx="3435236" cy="2854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914354">
              <a:lnSpc>
                <a:spcPct val="110000"/>
              </a:lnSpc>
            </a:pPr>
            <a:r>
              <a:rPr lang="ru-RU" sz="1800" b="1" dirty="0">
                <a:solidFill>
                  <a:prstClr val="black"/>
                </a:solidFill>
                <a:latin typeface="+mj-lt"/>
              </a:rPr>
              <a:t>История присвоения звания</a:t>
            </a:r>
          </a:p>
        </p:txBody>
      </p:sp>
    </p:spTree>
    <p:extLst>
      <p:ext uri="{BB962C8B-B14F-4D97-AF65-F5344CB8AC3E}">
        <p14:creationId xmlns:p14="http://schemas.microsoft.com/office/powerpoint/2010/main" val="43922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8776" y="1091878"/>
            <a:ext cx="4033838" cy="26296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В Положении о звании говорится:</a:t>
            </a: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1. Высшая степень отличия — звание «Город-Герой» присваивается городам Советского Союза, трудящиеся которых проявили массовый героизм и мужество в защите Родины в Великой Отечественной войне 1941—1945 гг. </a:t>
            </a: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&lt;…&gt;</a:t>
            </a: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3. Городу, удостоенному высшей степени отличия — звания «Город-Герой»:</a:t>
            </a: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а) вручаются высшая награда СССР — орден Ленина и медаль «Золотая Звезда»; </a:t>
            </a: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б) выдаётся Грамота Президиума Верховного Совета СССР.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47BDDE-BF33-44B1-8029-38176D6E4CEE}"/>
              </a:ext>
            </a:extLst>
          </p:cNvPr>
          <p:cNvSpPr txBox="1"/>
          <p:nvPr/>
        </p:nvSpPr>
        <p:spPr>
          <a:xfrm>
            <a:off x="4751386" y="1095375"/>
            <a:ext cx="4033838" cy="20202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&lt;…&gt;</a:t>
            </a: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6. На знамени города, удостоенного высшей степени отличия — звания «Город-Герой», изображаются орден Ленина и медаль «Золотая Звезда».</a:t>
            </a:r>
          </a:p>
          <a:p>
            <a:pPr defTabSz="685783">
              <a:lnSpc>
                <a:spcPct val="110000"/>
              </a:lnSpc>
            </a:pPr>
            <a:endParaRPr lang="ru-RU" sz="1200" dirty="0">
              <a:solidFill>
                <a:prstClr val="black"/>
              </a:solidFill>
            </a:endParaRPr>
          </a:p>
          <a:p>
            <a:pPr defTabSz="685783">
              <a:lnSpc>
                <a:spcPct val="110000"/>
              </a:lnSpc>
            </a:pPr>
            <a:r>
              <a:rPr lang="ru-RU" sz="1200" dirty="0">
                <a:solidFill>
                  <a:prstClr val="black"/>
                </a:solidFill>
              </a:rPr>
              <a:t>7. В городе, удостоенном высшей степени отличия — звания «Город-Герой», устанавливается обелиск с изображением ордена Ленина, медали «Золотая Звезда» и текстом Указа Президиума Верховного Совета СССР.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3D143F-773C-4E8B-8B14-9E89B948ACD6}"/>
              </a:ext>
            </a:extLst>
          </p:cNvPr>
          <p:cNvSpPr/>
          <p:nvPr/>
        </p:nvSpPr>
        <p:spPr>
          <a:xfrm>
            <a:off x="358775" y="361950"/>
            <a:ext cx="3435236" cy="2854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defTabSz="914354">
              <a:lnSpc>
                <a:spcPct val="110000"/>
              </a:lnSpc>
            </a:pPr>
            <a:r>
              <a:rPr lang="ru-RU" sz="1800" b="1" dirty="0">
                <a:solidFill>
                  <a:prstClr val="black"/>
                </a:solidFill>
                <a:latin typeface="+mj-lt"/>
              </a:rPr>
              <a:t>История присвоения звания</a:t>
            </a:r>
          </a:p>
        </p:txBody>
      </p:sp>
      <p:sp>
        <p:nvSpPr>
          <p:cNvPr id="8" name="Скругленный прямоугольник 18">
            <a:hlinkClick r:id="rId3" action="ppaction://hlinksldjump"/>
            <a:extLst>
              <a:ext uri="{FF2B5EF4-FFF2-40B4-BE49-F238E27FC236}">
                <a16:creationId xmlns:a16="http://schemas.microsoft.com/office/drawing/2014/main" id="{54EE7C4B-267F-4D39-8D88-3276A7B17450}"/>
              </a:ext>
            </a:extLst>
          </p:cNvPr>
          <p:cNvSpPr/>
          <p:nvPr/>
        </p:nvSpPr>
        <p:spPr>
          <a:xfrm>
            <a:off x="7589837" y="4361858"/>
            <a:ext cx="1195389" cy="40540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white"/>
                </a:solidFill>
                <a:latin typeface="Open Sans"/>
              </a:rPr>
              <a:t>К меню</a:t>
            </a:r>
          </a:p>
        </p:txBody>
      </p:sp>
    </p:spTree>
    <p:extLst>
      <p:ext uri="{BB962C8B-B14F-4D97-AF65-F5344CB8AC3E}">
        <p14:creationId xmlns:p14="http://schemas.microsoft.com/office/powerpoint/2010/main" val="6408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00EC95E-31EA-4B05-A041-F9AAB30828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3" t="26944" r="34119" b="56087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pic>
        <p:nvPicPr>
          <p:cNvPr id="28" name="Picture 2" descr="ÐÐ°ÑÑÐ¸Ð½ÐºÐ¸ Ð¿Ð¾ Ð·Ð°Ð¿ÑÐ¾ÑÑ ÐÐ²ÐµÐ·Ð´Ð° ÐÐµÑÐ¾Ñ ÑÐ¾Ð²ÐµÑÑÐºÐ¾Ð³Ð¾ ÑÐ¾ÑÐ·Ð°">
            <a:hlinkClick r:id="rId6" action="ppaction://hlinksldjump"/>
            <a:extLst>
              <a:ext uri="{FF2B5EF4-FFF2-40B4-BE49-F238E27FC236}">
                <a16:creationId xmlns:a16="http://schemas.microsoft.com/office/drawing/2014/main" id="{423D8118-9C15-400C-B6E2-1CAC088B5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583" y="288000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ÐÐ°ÑÑÐ¸Ð½ÐºÐ¸ Ð¿Ð¾ Ð·Ð°Ð¿ÑÐ¾ÑÑ ÐÐ²ÐµÐ·Ð´Ð° ÐÐµÑÐ¾Ñ ÑÐ¾Ð²ÐµÑÑÐºÐ¾Ð³Ð¾ ÑÐ¾ÑÐ·Ð°">
            <a:hlinkClick r:id="rId8" action="ppaction://hlinksldjump"/>
            <a:extLst>
              <a:ext uri="{FF2B5EF4-FFF2-40B4-BE49-F238E27FC236}">
                <a16:creationId xmlns:a16="http://schemas.microsoft.com/office/drawing/2014/main" id="{244ED7BF-1AD2-4B62-B454-D218C01D6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242" y="4464994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ÐÐ°ÑÑÐ¸Ð½ÐºÐ¸ Ð¿Ð¾ Ð·Ð°Ð¿ÑÐ¾ÑÑ ÐÐ²ÐµÐ·Ð´Ð° ÐÐµÑÐ¾Ñ ÑÐ¾Ð²ÐµÑÑÐºÐ¾Ð³Ð¾ ÑÐ¾ÑÐ·Ð°">
            <a:hlinkClick r:id="rId9" action="ppaction://hlinksldjump"/>
            <a:extLst>
              <a:ext uri="{FF2B5EF4-FFF2-40B4-BE49-F238E27FC236}">
                <a16:creationId xmlns:a16="http://schemas.microsoft.com/office/drawing/2014/main" id="{6057FBF6-FA3E-42FD-8C49-D32101E72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568" y="4327568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ÐÐ°ÑÑÐ¸Ð½ÐºÐ¸ Ð¿Ð¾ Ð·Ð°Ð¿ÑÐ¾ÑÑ ÐÐ²ÐµÐ·Ð´Ð° ÐÐµÑÐ¾Ñ ÑÐ¾Ð²ÐµÑÑÐºÐ¾Ð³Ð¾ ÑÐ¾ÑÐ·Ð°">
            <a:hlinkClick r:id="rId10" action="ppaction://hlinksldjump"/>
            <a:extLst>
              <a:ext uri="{FF2B5EF4-FFF2-40B4-BE49-F238E27FC236}">
                <a16:creationId xmlns:a16="http://schemas.microsoft.com/office/drawing/2014/main" id="{89F7F211-575F-4CAD-8F57-809BA96DD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149" y="4153516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ÐÐ°ÑÑÐ¸Ð½ÐºÐ¸ Ð¿Ð¾ Ð·Ð°Ð¿ÑÐ¾ÑÑ ÐÐ²ÐµÐ·Ð´Ð° ÐÐµÑÐ¾Ñ ÑÐ¾Ð²ÐµÑÑÐºÐ¾Ð³Ð¾ ÑÐ¾ÑÐ·Ð°">
            <a:hlinkClick r:id="rId11" action="ppaction://hlinksldjump"/>
            <a:extLst>
              <a:ext uri="{FF2B5EF4-FFF2-40B4-BE49-F238E27FC236}">
                <a16:creationId xmlns:a16="http://schemas.microsoft.com/office/drawing/2014/main" id="{CEFC5BBD-F8B8-4C54-8787-E4EBC529C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678" y="3687047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ÐÐ°ÑÑÐ¸Ð½ÐºÐ¸ Ð¿Ð¾ Ð·Ð°Ð¿ÑÐ¾ÑÑ ÐÐ²ÐµÐ·Ð´Ð° ÐÐµÑÐ¾Ñ ÑÐ¾Ð²ÐµÑÑÐºÐ¾Ð³Ð¾ ÑÐ¾ÑÐ·Ð°">
            <a:hlinkClick r:id="rId12" action="ppaction://hlinksldjump"/>
            <a:extLst>
              <a:ext uri="{FF2B5EF4-FFF2-40B4-BE49-F238E27FC236}">
                <a16:creationId xmlns:a16="http://schemas.microsoft.com/office/drawing/2014/main" id="{D7CEC433-FAC3-4844-8BFD-3608B6CF2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267" y="3396722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ÐÐ°ÑÑÐ¸Ð½ÐºÐ¸ Ð¿Ð¾ Ð·Ð°Ð¿ÑÐ¾ÑÑ ÐÐ²ÐµÐ·Ð´Ð° ÐÐµÑÐ¾Ñ ÑÐ¾Ð²ÐµÑÑÐºÐ¾Ð³Ð¾ ÑÐ¾ÑÐ·Ð°">
            <a:hlinkClick r:id="rId13" action="ppaction://hlinksldjump"/>
            <a:extLst>
              <a:ext uri="{FF2B5EF4-FFF2-40B4-BE49-F238E27FC236}">
                <a16:creationId xmlns:a16="http://schemas.microsoft.com/office/drawing/2014/main" id="{2534E326-B0B5-4318-B02B-6C3B6A53F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830" y="3180983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ÐÐ°ÑÑÐ¸Ð½ÐºÐ¸ Ð¿Ð¾ Ð·Ð°Ð¿ÑÐ¾ÑÑ ÐÐ²ÐµÐ·Ð´Ð° ÐÐµÑÐ¾Ñ ÑÐ¾Ð²ÐµÑÑÐºÐ¾Ð³Ð¾ ÑÐ¾ÑÐ·Ð°">
            <a:hlinkClick r:id="rId14" action="ppaction://hlinksldjump"/>
            <a:extLst>
              <a:ext uri="{FF2B5EF4-FFF2-40B4-BE49-F238E27FC236}">
                <a16:creationId xmlns:a16="http://schemas.microsoft.com/office/drawing/2014/main" id="{82E9CCDD-47B8-4941-A0A1-26B747E7D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01" y="4619798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ÐÐ°ÑÑÐ¸Ð½ÐºÐ¸ Ð¿Ð¾ Ð·Ð°Ð¿ÑÐ¾ÑÑ ÐÐ²ÐµÐ·Ð´Ð° ÐÐµÑÐ¾Ñ ÑÐ¾Ð²ÐµÑÑÐºÐ¾Ð³Ð¾ ÑÐ¾ÑÐ·Ð°">
            <a:hlinkClick r:id="rId15" action="ppaction://hlinksldjump"/>
            <a:extLst>
              <a:ext uri="{FF2B5EF4-FFF2-40B4-BE49-F238E27FC236}">
                <a16:creationId xmlns:a16="http://schemas.microsoft.com/office/drawing/2014/main" id="{4C4B3FE4-FC40-4E49-A8CF-DC5775695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910" y="2117447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ÐÐ°ÑÑÐ¸Ð½ÐºÐ¸ Ð¿Ð¾ Ð·Ð°Ð¿ÑÐ¾ÑÑ ÐÐ²ÐµÐ·Ð´Ð° ÐÐµÑÐ¾Ñ ÑÐ¾Ð²ÐµÑÑÐºÐ¾Ð³Ð¾ ÑÐ¾ÑÐ·Ð°">
            <a:hlinkClick r:id="rId16" action="ppaction://hlinksldjump"/>
            <a:extLst>
              <a:ext uri="{FF2B5EF4-FFF2-40B4-BE49-F238E27FC236}">
                <a16:creationId xmlns:a16="http://schemas.microsoft.com/office/drawing/2014/main" id="{CEACF33D-59A7-4A5C-83DE-BA7AE9E25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739" y="2995172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ÐÐ°ÑÑÐ¸Ð½ÐºÐ¸ Ð¿Ð¾ Ð·Ð°Ð¿ÑÐ¾ÑÑ ÐÐ²ÐµÐ·Ð´Ð° ÐÐµÑÐ¾Ñ ÑÐ¾Ð²ÐµÑÑÐºÐ¾Ð³Ð¾ ÑÐ¾ÑÐ·Ð°">
            <a:hlinkClick r:id="rId17" action="ppaction://hlinksldjump"/>
            <a:extLst>
              <a:ext uri="{FF2B5EF4-FFF2-40B4-BE49-F238E27FC236}">
                <a16:creationId xmlns:a16="http://schemas.microsoft.com/office/drawing/2014/main" id="{47225C91-3428-4CBA-B41B-3DAF64A8C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912" y="2321742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ÐÐ°ÑÑÐ¸Ð½ÐºÐ¸ Ð¿Ð¾ Ð·Ð°Ð¿ÑÐ¾ÑÑ ÐÐ²ÐµÐ·Ð´Ð° ÐÐµÑÐ¾Ñ ÑÐ¾Ð²ÐµÑÑÐºÐ¾Ð³Ð¾ ÑÐ¾ÑÐ·Ð°">
            <a:hlinkClick r:id="rId18" action="ppaction://hlinksldjump"/>
            <a:extLst>
              <a:ext uri="{FF2B5EF4-FFF2-40B4-BE49-F238E27FC236}">
                <a16:creationId xmlns:a16="http://schemas.microsoft.com/office/drawing/2014/main" id="{01193E6F-63D5-4B77-8A9F-5CD51F83B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413" y="2677370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ÐÐ°ÑÑÐ¸Ð½ÐºÐ¸ Ð¿Ð¾ Ð·Ð°Ð¿ÑÐ¾ÑÑ ÐÐ²ÐµÐ·Ð´Ð° ÐÐµÑÐ¾Ñ ÑÐ¾Ð²ÐµÑÑÐºÐ¾Ð³Ð¾ ÑÐ¾ÑÐ·Ð°">
            <a:hlinkClick r:id="rId19" action="ppaction://hlinksldjump"/>
            <a:extLst>
              <a:ext uri="{FF2B5EF4-FFF2-40B4-BE49-F238E27FC236}">
                <a16:creationId xmlns:a16="http://schemas.microsoft.com/office/drawing/2014/main" id="{32E53446-054E-483A-B236-D5AD2E450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127" y="3777628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Скругленный прямоугольник 18">
            <a:hlinkClick r:id="rId20" action="ppaction://hlinksldjump"/>
            <a:extLst>
              <a:ext uri="{FF2B5EF4-FFF2-40B4-BE49-F238E27FC236}">
                <a16:creationId xmlns:a16="http://schemas.microsoft.com/office/drawing/2014/main" id="{0B8C5449-853F-418B-B1AE-153E6D199B3C}"/>
              </a:ext>
            </a:extLst>
          </p:cNvPr>
          <p:cNvSpPr/>
          <p:nvPr/>
        </p:nvSpPr>
        <p:spPr>
          <a:xfrm>
            <a:off x="358775" y="4371236"/>
            <a:ext cx="1195389" cy="405405"/>
          </a:xfrm>
          <a:prstGeom prst="roundRect">
            <a:avLst/>
          </a:prstGeom>
          <a:solidFill>
            <a:srgbClr val="F0C616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 меню</a:t>
            </a:r>
          </a:p>
        </p:txBody>
      </p:sp>
      <p:sp>
        <p:nvSpPr>
          <p:cNvPr id="18" name="Скругленный прямоугольник 11">
            <a:hlinkClick r:id="rId21" action="ppaction://hlinksldjump"/>
            <a:extLst>
              <a:ext uri="{FF2B5EF4-FFF2-40B4-BE49-F238E27FC236}">
                <a16:creationId xmlns:a16="http://schemas.microsoft.com/office/drawing/2014/main" id="{55429071-D785-4B17-B56C-075B54911E3F}"/>
              </a:ext>
            </a:extLst>
          </p:cNvPr>
          <p:cNvSpPr/>
          <p:nvPr/>
        </p:nvSpPr>
        <p:spPr>
          <a:xfrm>
            <a:off x="7124699" y="4371236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Завершить игру</a:t>
            </a:r>
          </a:p>
        </p:txBody>
      </p:sp>
    </p:spTree>
    <p:extLst>
      <p:ext uri="{BB962C8B-B14F-4D97-AF65-F5344CB8AC3E}">
        <p14:creationId xmlns:p14="http://schemas.microsoft.com/office/powerpoint/2010/main" val="363168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0851" y="1086691"/>
            <a:ext cx="5362052" cy="188173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Во время Второй мировой войны этот портовый город имел для СССР стратегическое значение — через него шли поставки от союзных стран. Немцы несколько раз предпринимали попытки захватить город, но безуспешно.</a:t>
            </a:r>
          </a:p>
          <a:p>
            <a:pPr defTabSz="685783">
              <a:lnSpc>
                <a:spcPct val="114000"/>
              </a:lnSpc>
            </a:pPr>
            <a:endParaRPr lang="ru-RU" sz="1200" dirty="0">
              <a:solidFill>
                <a:prstClr val="black"/>
              </a:solidFill>
            </a:endParaRPr>
          </a:p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Город стал лидером в печальной статистике: количество взрывчатых веществ на квадратный метр территории города превысило все мыслимые пределы — 792 авиационных налёта и 185 тысяч сброшенных на город бомб.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Мурманск</a:t>
            </a: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Туапсе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Владивосток</a:t>
            </a: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Сочи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18C1F44-319D-4198-B120-94850C69853D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5CEE2219-4068-474B-AA43-5E320F76316D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24B4A15D-C30A-41FD-B587-FE6013508605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2FDD2209-6387-4249-B9B6-E075F9896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7A85E7D4-067A-4B3B-8F43-9BCA8F3FC5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7465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241777" y="1267843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Мурманск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241777" y="932368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241777" y="2053428"/>
            <a:ext cx="5382323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900" dirty="0">
                <a:solidFill>
                  <a:prstClr val="black"/>
                </a:solidFill>
              </a:rPr>
              <a:t>Мурманск с первых дней войны стал прифронтовым городом. Наступление немецких войск началось 29 июня 1941-го, но ценой неимоверных усилий оно было сорвано, и в дальнейшем враг не смог продвинуться ни на километр. Линия фронта была неизменной до 1944 года.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За эти годы на Мурманск было сброшено 185 тысяч бомб, но он жил, работал и не сдавался. Ремонтировал военные суда, принимал продовольственные и транспортные… 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За все военные годы Мурманский порт принял 250 судов, обработал 2 миллиона тонн различных грузов.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Стойкость жителей Мурманска помогла выстоять Ленинграду, так как именно в Мурманске накапливалось продовольствие, которое потом перебрасывалось в Северную столицу. На счету северного флота около 600 уничтоженных кораблей противника. 6 мая 1985 года заслуги мурманчан были признаны, и их город получил звание героя.</a:t>
            </a:r>
          </a:p>
        </p:txBody>
      </p:sp>
      <p:pic>
        <p:nvPicPr>
          <p:cNvPr id="23554" name="Picture 2" descr="https://moiarussia.ru/wp-content/uploads/2016/05/bitva-za-murmansk.jpeg">
            <a:extLst>
              <a:ext uri="{FF2B5EF4-FFF2-40B4-BE49-F238E27FC236}">
                <a16:creationId xmlns:a16="http://schemas.microsoft.com/office/drawing/2014/main" id="{CB4C22B2-AB0A-4462-AF53-C3EF877882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3"/>
          <a:stretch/>
        </p:blipFill>
        <p:spPr bwMode="auto">
          <a:xfrm>
            <a:off x="5624100" y="837666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2A818BA0-DC1D-4F94-BF6D-A6128DB553EB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5988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C9AC44E-F421-4C83-9B78-8226D1B590E9}"/>
              </a:ext>
            </a:extLst>
          </p:cNvPr>
          <p:cNvSpPr/>
          <p:nvPr/>
        </p:nvSpPr>
        <p:spPr>
          <a:xfrm>
            <a:off x="241777" y="1267843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Мурманск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AE72D7-AAD5-492F-9AB0-9DC63DF91389}"/>
              </a:ext>
            </a:extLst>
          </p:cNvPr>
          <p:cNvSpPr txBox="1"/>
          <p:nvPr/>
        </p:nvSpPr>
        <p:spPr>
          <a:xfrm>
            <a:off x="241777" y="932368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0B96DF-B291-4923-949C-71F7576149F4}"/>
              </a:ext>
            </a:extLst>
          </p:cNvPr>
          <p:cNvSpPr txBox="1"/>
          <p:nvPr/>
        </p:nvSpPr>
        <p:spPr>
          <a:xfrm>
            <a:off x="241777" y="2053428"/>
            <a:ext cx="5382323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900" dirty="0">
                <a:solidFill>
                  <a:prstClr val="black"/>
                </a:solidFill>
              </a:rPr>
              <a:t>Мурманск с первых дней войны стал прифронтовым городом. Наступление немецких войск началось 29 июня 1941-го, но ценой неимоверных усилий оно было сорвано, и в дальнейшем враг не смог продвинуться ни на километр. Линия фронта была неизменной до 1944 года.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За эти годы на Мурманск было сброшено 185 тысяч бомб, но он жил, работал и не сдавался. Ремонтировал военные суда, принимал продовольственные и транспортные… 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За все военные годы Мурманский порт принял 250 судов, обработал 2 миллиона тонн различных грузов.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Стойкость жителей Мурманска помогла выстоять Ленинграду, так как именно в Мурманске накапливалось продовольствие, которое потом перебрасывалось в Северную столицу. На счету северного флота около 600 уничтоженных кораблей противника. 6 мая 1985 года заслуги мурманчан были признаны, и их город получил звание героя.</a:t>
            </a:r>
          </a:p>
        </p:txBody>
      </p:sp>
      <p:pic>
        <p:nvPicPr>
          <p:cNvPr id="21" name="Picture 2" descr="https://moiarussia.ru/wp-content/uploads/2016/05/bitva-za-murmansk.jpeg">
            <a:extLst>
              <a:ext uri="{FF2B5EF4-FFF2-40B4-BE49-F238E27FC236}">
                <a16:creationId xmlns:a16="http://schemas.microsoft.com/office/drawing/2014/main" id="{4B610B17-91F8-4F20-BB4B-D838827CF2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3"/>
          <a:stretch/>
        </p:blipFill>
        <p:spPr bwMode="auto">
          <a:xfrm>
            <a:off x="5624100" y="837666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4BDE294B-9287-4F1E-8979-EB8211FA2957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369020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73865" y="1685182"/>
            <a:ext cx="5113604" cy="82920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Этот город пережил печально известную 872-дневную блокаду.  Сотрудники Института истории СССР АН СССР пришли к выводу, 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что в период фашистской блокады от голода умерли не менее 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800 тысяч человек.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Волгоград</a:t>
            </a: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Кировоград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Ленинград</a:t>
            </a: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Сталинград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BB3E331-EB7C-416A-8314-4175599D038C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EB267242-58C5-4A78-A326-ABB6121BDAE2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8A4BB976-090C-4788-BECF-168C51286779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79519444-2DED-4416-8CB1-5F076AD7E9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76C55E3E-9DCA-4AC7-AE68-BD084A8504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4215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319144" y="1283629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Ленинград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319144" y="94815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319144" y="1975357"/>
            <a:ext cx="5128068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Ожесточённые бои на подступах к Ленинграду начались 10 июля 1941 г. Численное превосходство было на стороне противника: почти в 2,5 раза больше солдат, в 10 раз — самолётов, в 1,2 раза — танков и почти в 6 раз — миномётов. В итоге 8 сентября 1941 года гитлеровцам удалось захватить Шлиссельбург и таким образом взять под свой контроль исток Невы. В результате Ленинград был блокирован с суши (отрезан от Большой земли).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r>
              <a:rPr lang="ru-RU" sz="1000" b="1" dirty="0">
                <a:solidFill>
                  <a:prstClr val="black"/>
                </a:solidFill>
              </a:rPr>
              <a:t>Во время блокады</a:t>
            </a:r>
            <a:r>
              <a:rPr lang="ru-RU" sz="1000" dirty="0">
                <a:solidFill>
                  <a:prstClr val="black"/>
                </a:solidFill>
              </a:rPr>
              <a:t> ежедневная норма хлеба для рабочих составляла всего </a:t>
            </a:r>
            <a:endParaRPr lang="en-US" sz="1000" dirty="0">
              <a:solidFill>
                <a:prstClr val="black"/>
              </a:solidFill>
            </a:endParaRPr>
          </a:p>
          <a:p>
            <a:r>
              <a:rPr lang="ru-RU" sz="1000" dirty="0">
                <a:solidFill>
                  <a:prstClr val="black"/>
                </a:solidFill>
              </a:rPr>
              <a:t>250 г, для служащих, иждивенцев и детей — вдвое меньше. </a:t>
            </a:r>
          </a:p>
          <a:p>
            <a:endParaRPr lang="ru-RU" sz="1000" dirty="0">
              <a:solidFill>
                <a:prstClr val="black"/>
              </a:solidFill>
            </a:endParaRPr>
          </a:p>
          <a:p>
            <a:r>
              <a:rPr lang="ru-RU" sz="1000" dirty="0">
                <a:solidFill>
                  <a:prstClr val="black"/>
                </a:solidFill>
              </a:rPr>
              <a:t>Но несмотря ни на что ленинградцы выстояли, ценой собственного здоровья и жизней жители города помогали фронту. Заводы не переставали работать и выпускали военную продукцию.</a:t>
            </a:r>
          </a:p>
          <a:p>
            <a:endParaRPr lang="ru-RU" sz="1000" dirty="0">
              <a:solidFill>
                <a:prstClr val="black"/>
              </a:solidFill>
            </a:endParaRPr>
          </a:p>
          <a:p>
            <a:r>
              <a:rPr lang="ru-RU" sz="1000" b="1" dirty="0">
                <a:solidFill>
                  <a:prstClr val="black"/>
                </a:solidFill>
              </a:rPr>
              <a:t>8 мая 1965 года Ленинграду было присвоено звание города–героя.</a:t>
            </a:r>
            <a:endParaRPr lang="ru-RU" sz="1000" dirty="0">
              <a:solidFill>
                <a:prstClr val="black"/>
              </a:solidFill>
            </a:endParaRPr>
          </a:p>
        </p:txBody>
      </p:sp>
      <p:pic>
        <p:nvPicPr>
          <p:cNvPr id="21" name="Picture 2" descr="ÐÐ°ÑÑÐ¸Ð½ÐºÐ¸ Ð¿Ð¾ Ð·Ð°Ð¿ÑÐ¾ÑÑ ÐÐ»Ð¾ÐºÐ°Ð´Ð½ÑÐ¹ Ð¿Ð°ÐµÐº">
            <a:extLst>
              <a:ext uri="{FF2B5EF4-FFF2-40B4-BE49-F238E27FC236}">
                <a16:creationId xmlns:a16="http://schemas.microsoft.com/office/drawing/2014/main" id="{EAB9EFCC-8619-4D02-A051-AEABE8919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r="14598"/>
          <a:stretch/>
        </p:blipFill>
        <p:spPr bwMode="auto">
          <a:xfrm>
            <a:off x="5605885" y="837666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15740328-B6CB-4198-AB5F-46B7FCAA469C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378712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410350-7A30-470A-A289-8AFCD7A887C9}"/>
              </a:ext>
            </a:extLst>
          </p:cNvPr>
          <p:cNvSpPr/>
          <p:nvPr/>
        </p:nvSpPr>
        <p:spPr>
          <a:xfrm>
            <a:off x="319144" y="1283629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Ленинград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AE76E5-87F4-4F2E-92BA-5729F47FCDDF}"/>
              </a:ext>
            </a:extLst>
          </p:cNvPr>
          <p:cNvSpPr txBox="1"/>
          <p:nvPr/>
        </p:nvSpPr>
        <p:spPr>
          <a:xfrm>
            <a:off x="319144" y="94815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093288-4810-4ACA-9BC4-E319F4BC3716}"/>
              </a:ext>
            </a:extLst>
          </p:cNvPr>
          <p:cNvSpPr txBox="1"/>
          <p:nvPr/>
        </p:nvSpPr>
        <p:spPr>
          <a:xfrm>
            <a:off x="319144" y="1975357"/>
            <a:ext cx="5128068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Ожесточённые бои на подступах к Ленинграду начались 10 июля 1941 г. Численное превосходство было на стороне противника: почти в 2,5 раза больше солдат, в 10 раз — самолётов, в 1,2 раза — танков и почти в 6 раз — миномётов. В итоге 8 сентября 1941 года гитлеровцам удалось захватить Шлиссельбург и таким образом взять под свой контроль исток Невы. В результате Ленинград был блокирован с суши (отрезан от Большой земли).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r>
              <a:rPr lang="ru-RU" sz="1000" b="1" dirty="0">
                <a:solidFill>
                  <a:prstClr val="black"/>
                </a:solidFill>
              </a:rPr>
              <a:t>Во время блокады</a:t>
            </a:r>
            <a:r>
              <a:rPr lang="ru-RU" sz="1000" dirty="0">
                <a:solidFill>
                  <a:prstClr val="black"/>
                </a:solidFill>
              </a:rPr>
              <a:t> ежедневная норма хлеба для рабочих составляла всего </a:t>
            </a:r>
            <a:endParaRPr lang="en-US" sz="1000" dirty="0">
              <a:solidFill>
                <a:prstClr val="black"/>
              </a:solidFill>
            </a:endParaRPr>
          </a:p>
          <a:p>
            <a:r>
              <a:rPr lang="ru-RU" sz="1000" dirty="0">
                <a:solidFill>
                  <a:prstClr val="black"/>
                </a:solidFill>
              </a:rPr>
              <a:t>250 г, для служащих, иждивенцев и детей — вдвое меньше. </a:t>
            </a:r>
          </a:p>
          <a:p>
            <a:endParaRPr lang="ru-RU" sz="1000" dirty="0">
              <a:solidFill>
                <a:prstClr val="black"/>
              </a:solidFill>
            </a:endParaRPr>
          </a:p>
          <a:p>
            <a:r>
              <a:rPr lang="ru-RU" sz="1000" dirty="0">
                <a:solidFill>
                  <a:prstClr val="black"/>
                </a:solidFill>
              </a:rPr>
              <a:t>Но несмотря ни на что ленинградцы выстояли, ценой собственного здоровья и жизней жители города помогали фронту. Заводы не переставали работать и выпускали военную продукцию.</a:t>
            </a:r>
          </a:p>
          <a:p>
            <a:endParaRPr lang="ru-RU" sz="1000" dirty="0">
              <a:solidFill>
                <a:prstClr val="black"/>
              </a:solidFill>
            </a:endParaRPr>
          </a:p>
          <a:p>
            <a:r>
              <a:rPr lang="ru-RU" sz="1000" b="1" dirty="0">
                <a:solidFill>
                  <a:prstClr val="black"/>
                </a:solidFill>
              </a:rPr>
              <a:t>8 мая 1965 года Ленинграду было присвоено звание города–героя.</a:t>
            </a:r>
            <a:endParaRPr lang="ru-RU" sz="1000" dirty="0">
              <a:solidFill>
                <a:prstClr val="black"/>
              </a:solidFill>
            </a:endParaRPr>
          </a:p>
        </p:txBody>
      </p:sp>
      <p:pic>
        <p:nvPicPr>
          <p:cNvPr id="18" name="Picture 2" descr="ÐÐ°ÑÑÐ¸Ð½ÐºÐ¸ Ð¿Ð¾ Ð·Ð°Ð¿ÑÐ¾ÑÑ ÐÐ»Ð¾ÐºÐ°Ð´Ð½ÑÐ¹ Ð¿Ð°ÐµÐº">
            <a:extLst>
              <a:ext uri="{FF2B5EF4-FFF2-40B4-BE49-F238E27FC236}">
                <a16:creationId xmlns:a16="http://schemas.microsoft.com/office/drawing/2014/main" id="{FB85FE1A-724C-48DD-86D4-99E350365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6" r="14598"/>
          <a:stretch/>
        </p:blipFill>
        <p:spPr bwMode="auto">
          <a:xfrm>
            <a:off x="5605885" y="837666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E9B832B7-E5DE-4059-BE89-1A3902E269FD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279235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91713" y="1644706"/>
            <a:ext cx="5060514" cy="125021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Этот город всегда вставал на пути тех, кто рвался к Москве. Так было и в 1812-м, так стало в 1941-м. Согласно планам немецкого командования, захват города открывал дорогу на Москву. Но в результате на этом направлении враг потерял больше солдат, чем с начала войны на всех других направлениях вместе взятых. 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250 тысяч фашистов не вернулись обратно.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 err="1">
                <a:solidFill>
                  <a:prstClr val="black"/>
                </a:solidFill>
                <a:latin typeface="Roboto Slab"/>
              </a:rPr>
              <a:t>Могилёв</a:t>
            </a:r>
            <a:endParaRPr lang="ru-RU" sz="1600" dirty="0">
              <a:solidFill>
                <a:prstClr val="black"/>
              </a:solidFill>
              <a:latin typeface="Roboto Slab"/>
            </a:endParaRP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Ржев</a:t>
            </a:r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Вязьма</a:t>
            </a: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Смоленск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2383BF3-97D9-462A-8420-944559A7923E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0BE05A72-F829-4895-8AFA-BFEF2775CF66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1DFA5C9-BA62-424E-AEEC-48026EC1B9CD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AAB5C804-AFE6-4614-9EFC-70D910EE05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1E757E8F-8636-460E-A877-A1D7059714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8066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318129" y="1269806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Смоленск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318129" y="992807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318129" y="1982075"/>
            <a:ext cx="5119286" cy="22621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50" dirty="0">
                <a:solidFill>
                  <a:prstClr val="black"/>
                </a:solidFill>
              </a:rPr>
              <a:t>С началом Великой Отечественной войны Смоленск оказался на пути главного удара немецких войск по направлению к Москве. 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10 июля 1941 г. началось знаменитое Смоленское сражение, в котором Красная Армия постоянными контратаками пыталась остановить наступающих немцев. «Битва на Смоленской дуге» продлилась </a:t>
            </a:r>
            <a:br>
              <a:rPr lang="ru-RU" sz="1050" dirty="0">
                <a:solidFill>
                  <a:prstClr val="black"/>
                </a:solidFill>
              </a:rPr>
            </a:br>
            <a:r>
              <a:rPr lang="ru-RU" sz="1050" dirty="0">
                <a:solidFill>
                  <a:prstClr val="black"/>
                </a:solidFill>
              </a:rPr>
              <a:t>до 10 сентября.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В этой битве Красная Армия понесла тяжелейшие потери — более 700 тыс. человек, но задержка под Смоленском не дала немцам выйти к Москве до наступления осенней распутицы и наступления холодов, а в конечном итоге к срыву всего плана «Барбаросса».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Звание города-героя Смоленску было присвоено 6 мая 1985 года.</a:t>
            </a:r>
          </a:p>
        </p:txBody>
      </p:sp>
      <p:pic>
        <p:nvPicPr>
          <p:cNvPr id="24579" name="Picture 3" descr="RIAN archive 2415 Before the defense of Smolensk.jpg">
            <a:extLst>
              <a:ext uri="{FF2B5EF4-FFF2-40B4-BE49-F238E27FC236}">
                <a16:creationId xmlns:a16="http://schemas.microsoft.com/office/drawing/2014/main" id="{77DD8ECC-CDD7-4B2D-B560-9D793C8665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7" r="15587"/>
          <a:stretch/>
        </p:blipFill>
        <p:spPr bwMode="auto">
          <a:xfrm>
            <a:off x="5606899" y="948153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C5E0E3C7-6931-45AC-9723-086BA1FBACC5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386573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EC4AB32-FBE4-4BA1-A8DC-0B2D9163F86F}"/>
              </a:ext>
            </a:extLst>
          </p:cNvPr>
          <p:cNvSpPr/>
          <p:nvPr/>
        </p:nvSpPr>
        <p:spPr>
          <a:xfrm>
            <a:off x="318129" y="1269806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Смоленск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47A703-F38F-4FF4-BDB0-087D2B889AB4}"/>
              </a:ext>
            </a:extLst>
          </p:cNvPr>
          <p:cNvSpPr txBox="1"/>
          <p:nvPr/>
        </p:nvSpPr>
        <p:spPr>
          <a:xfrm>
            <a:off x="318129" y="992807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E7BBAA-2828-4FA2-BC75-B57BA01EBCE4}"/>
              </a:ext>
            </a:extLst>
          </p:cNvPr>
          <p:cNvSpPr txBox="1"/>
          <p:nvPr/>
        </p:nvSpPr>
        <p:spPr>
          <a:xfrm>
            <a:off x="318129" y="1982075"/>
            <a:ext cx="5119286" cy="22621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50" dirty="0">
                <a:solidFill>
                  <a:prstClr val="black"/>
                </a:solidFill>
              </a:rPr>
              <a:t>С началом Великой Отечественной войны Смоленск оказался на пути главного удара немецких войск по направлению к Москве. 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10 июля 1941 г. началось знаменитое Смоленское сражение, в котором Красная Армия постоянными контратаками пыталась остановить наступающих немцев. «Битва на Смоленской дуге» продлилась </a:t>
            </a:r>
            <a:br>
              <a:rPr lang="ru-RU" sz="1050" dirty="0">
                <a:solidFill>
                  <a:prstClr val="black"/>
                </a:solidFill>
              </a:rPr>
            </a:br>
            <a:r>
              <a:rPr lang="ru-RU" sz="1050" dirty="0">
                <a:solidFill>
                  <a:prstClr val="black"/>
                </a:solidFill>
              </a:rPr>
              <a:t>до 10 сентября.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В этой битве Красная Армия понесла тяжелейшие потери — более 700 тыс. человек, но задержка под Смоленском не дала немцам выйти к Москве до наступления осенней распутицы и наступления холодов, а в конечном итоге к срыву всего плана «Барбаросса».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Звание города-героя Смоленску было присвоено 6 мая 1985 года.</a:t>
            </a:r>
          </a:p>
        </p:txBody>
      </p:sp>
      <p:pic>
        <p:nvPicPr>
          <p:cNvPr id="18" name="Picture 3" descr="RIAN archive 2415 Before the defense of Smolensk.jpg">
            <a:extLst>
              <a:ext uri="{FF2B5EF4-FFF2-40B4-BE49-F238E27FC236}">
                <a16:creationId xmlns:a16="http://schemas.microsoft.com/office/drawing/2014/main" id="{BA2C4BD7-D2CE-4855-BC46-D0F3EBAC72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7" r="15587"/>
          <a:stretch/>
        </p:blipFill>
        <p:spPr bwMode="auto">
          <a:xfrm>
            <a:off x="5606899" y="948153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E8614E98-AC57-4FCB-8CAE-564B289AD8BB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202992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26564" y="1783232"/>
            <a:ext cx="5145816" cy="10397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Битва за этот город занимает особое место в истории Великой Отечественной войны. Она характеризовалась крайней напряжённостью, сложностью и огромным размахом боевых действий. Сражение продолжалось более шести месяцев и велось на фронте протяжённостью около 2000 километров.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Ленинград</a:t>
            </a: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Москва</a:t>
            </a:r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Баку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sp>
        <p:nvSpPr>
          <p:cNvPr id="12" name="Скругленный прямоугольник 12">
            <a:hlinkClick r:id="rId5" action="ppaction://hlinksldjump"/>
            <a:extLst>
              <a:ext uri="{FF2B5EF4-FFF2-40B4-BE49-F238E27FC236}">
                <a16:creationId xmlns:a16="http://schemas.microsoft.com/office/drawing/2014/main" id="{1487F413-35AA-4D21-9395-145D5AA74D3C}"/>
              </a:ext>
            </a:extLst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Донецк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7C3E3CE-5F0F-4DEE-9CE1-BC2A6679702E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91EE00DD-A4DF-4223-96AF-EDF14169736B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B1D72928-DBE7-4EC9-A578-F4A6D03FD3B7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9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8232451F-AC99-4959-8529-A3AF427E8E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4A857847-87AA-4B82-B6B9-930E42BF82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467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309208" y="1283629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Москва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309208" y="94815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309208" y="2069215"/>
            <a:ext cx="5240358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Звание города-героя столице принесла битва за Москву 1941—1942 гг. Наступление на московском направлении имело решающее значение. Для сокрушительного удара по советским войскам немецкое командование сосредоточило 77 дивизий, почти 14,5 тыс. орудий и миномётов и 1700 танков. Поддержку сухопутных войск с воздуха осуществляли 950 боевых самолётов.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В эти суровые дни усилия всей страны были направлены на решение одной задачи — отстоять Москву. 4—5 декабря Красная Армия отбросила фашистов от Москвы и перешла в контрнаступление, которое переросло в общее наступление Красной Армии по всему советско-германскому фронту. Это было началом коренного поворота в ходе Великой Отечественной войны.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8 мая 1965 года Москве было присвоено звание города–героя.</a:t>
            </a:r>
          </a:p>
        </p:txBody>
      </p:sp>
      <p:pic>
        <p:nvPicPr>
          <p:cNvPr id="26626" name="Picture 2" descr="bitva-za-moskvu">
            <a:extLst>
              <a:ext uri="{FF2B5EF4-FFF2-40B4-BE49-F238E27FC236}">
                <a16:creationId xmlns:a16="http://schemas.microsoft.com/office/drawing/2014/main" id="{FBC2F47A-E78A-46C1-9904-555A760813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" r="34380"/>
          <a:stretch/>
        </p:blipFill>
        <p:spPr bwMode="auto">
          <a:xfrm>
            <a:off x="5615821" y="948154"/>
            <a:ext cx="3286403" cy="324907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04D73ADC-49FF-4BD7-9A6D-69008C27B270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147972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C990F59-CD4A-4B31-BF65-43224044B658}"/>
              </a:ext>
            </a:extLst>
          </p:cNvPr>
          <p:cNvSpPr/>
          <p:nvPr/>
        </p:nvSpPr>
        <p:spPr>
          <a:xfrm>
            <a:off x="309208" y="1283629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Москва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A75E7E-E2E8-4EF1-A9F9-2A38368B8CBF}"/>
              </a:ext>
            </a:extLst>
          </p:cNvPr>
          <p:cNvSpPr txBox="1"/>
          <p:nvPr/>
        </p:nvSpPr>
        <p:spPr>
          <a:xfrm>
            <a:off x="309208" y="94815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pic>
        <p:nvPicPr>
          <p:cNvPr id="18" name="Picture 2" descr="bitva-za-moskvu">
            <a:extLst>
              <a:ext uri="{FF2B5EF4-FFF2-40B4-BE49-F238E27FC236}">
                <a16:creationId xmlns:a16="http://schemas.microsoft.com/office/drawing/2014/main" id="{96D5ED4F-8722-4470-B428-8A083798C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4" r="34380"/>
          <a:stretch/>
        </p:blipFill>
        <p:spPr bwMode="auto">
          <a:xfrm>
            <a:off x="5615821" y="948154"/>
            <a:ext cx="3286403" cy="324907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0535E40C-C892-45F3-A646-61CDD5F6A995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9ECBC1-5450-4663-B646-7094107C9CBF}"/>
              </a:ext>
            </a:extLst>
          </p:cNvPr>
          <p:cNvSpPr txBox="1"/>
          <p:nvPr/>
        </p:nvSpPr>
        <p:spPr>
          <a:xfrm>
            <a:off x="309208" y="2069215"/>
            <a:ext cx="5240358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Звание города-героя столице принесла битва за Москву 1941—1942 гг. Наступление на московском направлении имело решающее значение. Для сокрушительного удара по советским войскам немецкое командование сосредоточило 77 дивизий, почти 14,5 тыс. орудий и миномётов и 1700 танков. Поддержку сухопутных войск с воздуха осуществляли 950 боевых самолётов.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В эти суровые дни усилия всей страны были направлены на решение одной задачи — отстоять Москву. 4—5 декабря Красная Армия отбросила фашистов от Москвы и перешла в контрнаступление, которое переросло в общее наступление Красной Армии по всему советско-германскому фронту. Это было началом коренного поворота в ходе Великой Отечественной войны.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8 мая 1965 года Москве было присвоено звание города–героя.</a:t>
            </a:r>
          </a:p>
        </p:txBody>
      </p:sp>
    </p:spTree>
    <p:extLst>
      <p:ext uri="{BB962C8B-B14F-4D97-AF65-F5344CB8AC3E}">
        <p14:creationId xmlns:p14="http://schemas.microsoft.com/office/powerpoint/2010/main" val="266281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12515" y="1255995"/>
            <a:ext cx="5459166" cy="188173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Это — один из немногих городов-героев Великой Отечественной войны, который отбил все атаки противника и остался непокорённым. </a:t>
            </a:r>
            <a:r>
              <a:rPr lang="en-US" sz="1200" dirty="0">
                <a:solidFill>
                  <a:prstClr val="black"/>
                </a:solidFill>
              </a:rPr>
              <a:t>                        </a:t>
            </a:r>
            <a:r>
              <a:rPr lang="ru-RU" sz="1200" dirty="0">
                <a:solidFill>
                  <a:prstClr val="black"/>
                </a:solidFill>
              </a:rPr>
              <a:t>В течение 45 дней, находясь практически в полном окружении, защитники города не только выдержали массированные бомбардировки и яростные атаки противника, но и при практически полном отсутствии производственных мощностей умудрились отремонтировать 90 танков, более сотни артиллерийских орудий, а также наладить массовый выпуск миномётов и стрелкового оружия (автоматов и винтовок).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Тула</a:t>
            </a: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Воскресенск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Волоколамск</a:t>
            </a: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Можайск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63D6792-AA16-46EC-AE87-206414272E06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82A6CC2B-CF58-46BD-A03A-00881643C2D3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36CE8264-8E3B-4445-AD23-B1D3271AEB72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ACAF9488-3603-4964-9485-46134E8B9B7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62C9952B-0D3C-4442-9BBC-650878F766E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8134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284707" y="1746289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Тула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284707" y="141081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284707" y="2531875"/>
            <a:ext cx="522231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50" dirty="0">
                <a:solidFill>
                  <a:prstClr val="black"/>
                </a:solidFill>
              </a:rPr>
              <a:t>Тула стала городом-героем благодаря мужеству воинов, оборонявших город с 24 октября по 5 декабря 1941 года. Город находился на осадном положении, однако не сдался немцам несмотря на обстрелы и танковые атаки. Благодаря удержанию Тулы Красная Армия не позволила войскам вермахта прорваться </a:t>
            </a:r>
            <a:br>
              <a:rPr lang="ru-RU" sz="1050" dirty="0">
                <a:solidFill>
                  <a:prstClr val="black"/>
                </a:solidFill>
              </a:rPr>
            </a:br>
            <a:r>
              <a:rPr lang="ru-RU" sz="1050" dirty="0">
                <a:solidFill>
                  <a:prstClr val="black"/>
                </a:solidFill>
              </a:rPr>
              <a:t>к Москве с юга.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7 декабря 1976 г. Тула получила звание города-героя с присвоением ей медали «Золотая Звезда».</a:t>
            </a:r>
          </a:p>
        </p:txBody>
      </p:sp>
      <p:pic>
        <p:nvPicPr>
          <p:cNvPr id="28676" name="Picture 4" descr="bitva-za-tulu">
            <a:extLst>
              <a:ext uri="{FF2B5EF4-FFF2-40B4-BE49-F238E27FC236}">
                <a16:creationId xmlns:a16="http://schemas.microsoft.com/office/drawing/2014/main" id="{25C5D5B6-31B5-45E6-BD6B-33A96AB7E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3" r="12638"/>
          <a:stretch/>
        </p:blipFill>
        <p:spPr bwMode="auto">
          <a:xfrm>
            <a:off x="5642896" y="948154"/>
            <a:ext cx="3216398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24DD4CB0-8974-4359-A15C-52E644145596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310244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pic>
        <p:nvPicPr>
          <p:cNvPr id="18" name="Picture 4" descr="bitva-za-tulu">
            <a:extLst>
              <a:ext uri="{FF2B5EF4-FFF2-40B4-BE49-F238E27FC236}">
                <a16:creationId xmlns:a16="http://schemas.microsoft.com/office/drawing/2014/main" id="{DD30A607-91B4-4A19-B822-2C15A2E544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3" r="12638"/>
          <a:stretch/>
        </p:blipFill>
        <p:spPr bwMode="auto">
          <a:xfrm>
            <a:off x="5642896" y="948154"/>
            <a:ext cx="3216398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9615B8A-FF76-43CE-8CF8-9194653D2439}"/>
              </a:ext>
            </a:extLst>
          </p:cNvPr>
          <p:cNvSpPr/>
          <p:nvPr/>
        </p:nvSpPr>
        <p:spPr>
          <a:xfrm>
            <a:off x="284707" y="1746289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Тула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3B1B107-E6F0-4911-8E9E-624410BD6BF7}"/>
              </a:ext>
            </a:extLst>
          </p:cNvPr>
          <p:cNvSpPr txBox="1"/>
          <p:nvPr/>
        </p:nvSpPr>
        <p:spPr>
          <a:xfrm>
            <a:off x="284707" y="141081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9BF8B7-31A0-494E-9182-C49CDF324943}"/>
              </a:ext>
            </a:extLst>
          </p:cNvPr>
          <p:cNvSpPr txBox="1"/>
          <p:nvPr/>
        </p:nvSpPr>
        <p:spPr>
          <a:xfrm>
            <a:off x="284707" y="2531875"/>
            <a:ext cx="522231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50" dirty="0">
                <a:solidFill>
                  <a:prstClr val="black"/>
                </a:solidFill>
              </a:rPr>
              <a:t>Тула стала городом-героем благодаря мужеству воинов, оборонявших город с 24 октября по 5 декабря 1941 года. Город находился на осадном положении, однако не сдался немцам несмотря на обстрелы и танковые атаки. Благодаря удержанию Тулы Красная Армия не позволила войскам вермахта прорваться </a:t>
            </a:r>
            <a:br>
              <a:rPr lang="ru-RU" sz="1050" dirty="0">
                <a:solidFill>
                  <a:prstClr val="black"/>
                </a:solidFill>
              </a:rPr>
            </a:br>
            <a:r>
              <a:rPr lang="ru-RU" sz="1050" dirty="0">
                <a:solidFill>
                  <a:prstClr val="black"/>
                </a:solidFill>
              </a:rPr>
              <a:t>к Москве с юга.</a:t>
            </a:r>
          </a:p>
          <a:p>
            <a:pPr defTabSz="685783"/>
            <a:endParaRPr lang="ru-RU" sz="1050" dirty="0">
              <a:solidFill>
                <a:prstClr val="black"/>
              </a:solidFill>
            </a:endParaRPr>
          </a:p>
          <a:p>
            <a:pPr defTabSz="685783"/>
            <a:r>
              <a:rPr lang="ru-RU" sz="1050" dirty="0">
                <a:solidFill>
                  <a:prstClr val="black"/>
                </a:solidFill>
              </a:rPr>
              <a:t>7 декабря 1976 г. Тула получила звание города-героя с присвоением ей медали «Золотая Звезда».</a:t>
            </a:r>
          </a:p>
        </p:txBody>
      </p:sp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FAB7A3C7-AF08-45C1-A168-A0BF8C6CB51F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295323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416501" y="1863782"/>
            <a:ext cx="4924548" cy="10397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Внезапный удар по городу немецкие войска нанесли с воздуха 22 июня 1941 года — в самые первые часы войны, а 6 июля уже был создан комитет по его обороне. С этого дня началась героическая борьба за город, которая продолжалась целых 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ru-RU" sz="1200" dirty="0">
                <a:solidFill>
                  <a:prstClr val="black"/>
                </a:solidFill>
              </a:rPr>
              <a:t>72 дня.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Львов</a:t>
            </a: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Николаев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Киев</a:t>
            </a: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Чернигов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4195A53-84C8-4FEC-9BC5-2DC0920A00A5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880B2921-B241-4FD7-BCDB-3DAC788665BD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4C281A30-6525-4923-857C-FE73005114F1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75D4FF26-379B-456E-9280-07FFDDC4333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2DC49C1E-444D-4865-A4BB-191E540E01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8737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241777" y="1156265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Киев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241777" y="820790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241777" y="1847928"/>
            <a:ext cx="5398448" cy="2677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Потери врага под Киевом насчитывали больше 100 000 человек.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Защищали Киев не только советские солдаты, но и простые жители. Огромные усилия прилагали для этого отряды народного ополчения, которых к началу июля насчитывалось 19. Также из числа горожан было сформировано 13 истребительных батальонов. 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Такое длительное сопротивление защитников города вынудило врага отозвать часть сил из наступления в московском направлении и перебросить их на Киев, в силу чего советские солдаты были вынуждены отступить 19 сентября 1941 года.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Киев был освобождён 6 ноября 1943 года. В честь подвига советских граждан, Президиум Верховного Совета СССР в 1961 году учредил новую награду — </a:t>
            </a:r>
            <a:br>
              <a:rPr lang="ru-RU" sz="1000" dirty="0">
                <a:solidFill>
                  <a:prstClr val="black"/>
                </a:solidFill>
              </a:rPr>
            </a:br>
            <a:r>
              <a:rPr lang="ru-RU" sz="1000" dirty="0">
                <a:solidFill>
                  <a:prstClr val="black"/>
                </a:solidFill>
              </a:rPr>
              <a:t>медаль «За оборону Киева».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В 1965 году Киеву было присвоено звание города-героя.</a:t>
            </a:r>
          </a:p>
          <a:p>
            <a:pPr defTabSz="685783"/>
            <a:endParaRPr lang="ru-RU" sz="1200" dirty="0">
              <a:solidFill>
                <a:prstClr val="black"/>
              </a:solidFill>
              <a:latin typeface="Roboto Slab"/>
            </a:endParaRPr>
          </a:p>
        </p:txBody>
      </p:sp>
      <p:pic>
        <p:nvPicPr>
          <p:cNvPr id="30722" name="Picture 2" descr="https://moiarussia.ru/wp-content/uploads/2016/05/kiev-v-godi-voini.jpg">
            <a:extLst>
              <a:ext uri="{FF2B5EF4-FFF2-40B4-BE49-F238E27FC236}">
                <a16:creationId xmlns:a16="http://schemas.microsoft.com/office/drawing/2014/main" id="{FD31E141-8E2D-47D8-ABB0-C139F21046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9" r="18619"/>
          <a:stretch/>
        </p:blipFill>
        <p:spPr bwMode="auto">
          <a:xfrm>
            <a:off x="5640224" y="937019"/>
            <a:ext cx="3218973" cy="324719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6BA56C30-2083-43F1-B546-1628610AD26D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106898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37F3B99-48BE-4994-9550-3AD14FEB8080}"/>
              </a:ext>
            </a:extLst>
          </p:cNvPr>
          <p:cNvSpPr/>
          <p:nvPr/>
        </p:nvSpPr>
        <p:spPr>
          <a:xfrm>
            <a:off x="241777" y="1156265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Киев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A398F-5403-4C9C-8A01-622C4EBD3C85}"/>
              </a:ext>
            </a:extLst>
          </p:cNvPr>
          <p:cNvSpPr txBox="1"/>
          <p:nvPr/>
        </p:nvSpPr>
        <p:spPr>
          <a:xfrm>
            <a:off x="241777" y="820790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pic>
        <p:nvPicPr>
          <p:cNvPr id="18" name="Picture 2" descr="https://moiarussia.ru/wp-content/uploads/2016/05/kiev-v-godi-voini.jpg">
            <a:extLst>
              <a:ext uri="{FF2B5EF4-FFF2-40B4-BE49-F238E27FC236}">
                <a16:creationId xmlns:a16="http://schemas.microsoft.com/office/drawing/2014/main" id="{D20F84B2-6A64-4F3A-98B0-BDD2891876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9" r="18619"/>
          <a:stretch/>
        </p:blipFill>
        <p:spPr bwMode="auto">
          <a:xfrm>
            <a:off x="5640224" y="937019"/>
            <a:ext cx="3218973" cy="324719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77B91F36-1729-4118-905A-DC35AA2714DA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AF107F-F7B1-4A94-82F8-F3CB50625760}"/>
              </a:ext>
            </a:extLst>
          </p:cNvPr>
          <p:cNvSpPr txBox="1"/>
          <p:nvPr/>
        </p:nvSpPr>
        <p:spPr>
          <a:xfrm>
            <a:off x="241777" y="1847928"/>
            <a:ext cx="5398448" cy="26776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Потери врага под Киевом насчитывали больше 100 000 человек.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Защищали Киев не только советские солдаты, но и простые жители. Огромные усилия прилагали для этого отряды народного ополчения, которых к началу июля насчитывалось 19. Также из числа горожан было сформировано 13 истребительных батальонов. 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Такое длительное сопротивление защитников города вынудило врага отозвать часть сил из наступления в московском направлении и перебросить их на Киев, в силу чего советские солдаты были вынуждены отступить 19 сентября 1941 года.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Киев был освобождён 6 ноября 1943 года. В честь подвига советских граждан, Президиум Верховного Совета СССР в 1961 году учредил новую награду — </a:t>
            </a:r>
            <a:br>
              <a:rPr lang="ru-RU" sz="1000" dirty="0">
                <a:solidFill>
                  <a:prstClr val="black"/>
                </a:solidFill>
              </a:rPr>
            </a:br>
            <a:r>
              <a:rPr lang="ru-RU" sz="1000" dirty="0">
                <a:solidFill>
                  <a:prstClr val="black"/>
                </a:solidFill>
              </a:rPr>
              <a:t>медаль «За оборону Киева».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В 1965 году Киеву было присвоено звание города-героя.</a:t>
            </a:r>
          </a:p>
          <a:p>
            <a:pPr defTabSz="685783"/>
            <a:endParaRPr lang="ru-RU" sz="1200" dirty="0">
              <a:solidFill>
                <a:prstClr val="black"/>
              </a:solidFill>
              <a:latin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38897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8774" y="1206111"/>
            <a:ext cx="5113605" cy="188173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17 июля 1942 года за этот город началось одно из самых великих и масштабных сражений в истории Второй мировой войны. </a:t>
            </a:r>
          </a:p>
          <a:p>
            <a:pPr defTabSz="685783">
              <a:lnSpc>
                <a:spcPct val="114000"/>
              </a:lnSpc>
            </a:pPr>
            <a:endParaRPr lang="ru-RU" sz="1200" dirty="0">
              <a:solidFill>
                <a:prstClr val="black"/>
              </a:solidFill>
            </a:endParaRPr>
          </a:p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Несмотря на стремление немцев захватить город как можно скорее, оно продолжалось 200 долгих, кровопролитных дней и ночей. Бои шли за каждый дом, улицу и переулок. </a:t>
            </a:r>
          </a:p>
          <a:p>
            <a:pPr defTabSz="685783">
              <a:lnSpc>
                <a:spcPct val="114000"/>
              </a:lnSpc>
            </a:pPr>
            <a:endParaRPr lang="ru-RU" sz="1200" dirty="0">
              <a:solidFill>
                <a:prstClr val="black"/>
              </a:solidFill>
            </a:endParaRPr>
          </a:p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Название города стало известно всему миру, а сама битва изменила ход всей Второй мировой войны. 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Ленинград</a:t>
            </a: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Ворошиловоград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Волгоград</a:t>
            </a: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Екатеринодар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9BC886C-C0B2-4223-AF25-F2FA318032D2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BE1B03D4-45B4-48D1-837F-637301649BE4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8E39EF89-0B80-4E98-8C59-3DB8F4D608CF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05D345FE-1847-4A65-8EAE-DB66843780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3156FB2A-B524-4C2C-A13A-EE2F1D4E59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1989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330789" y="1348525"/>
            <a:ext cx="6060998" cy="527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000" b="1" dirty="0">
                <a:solidFill>
                  <a:prstClr val="black"/>
                </a:solidFill>
                <a:latin typeface="Roboto Slab"/>
              </a:rPr>
              <a:t>Волгоград (Сталинград)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330789" y="1013050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330789" y="2022351"/>
            <a:ext cx="4774361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100" dirty="0">
                <a:solidFill>
                  <a:prstClr val="black"/>
                </a:solidFill>
              </a:rPr>
              <a:t>Два месяца ожесточённых оборонительных боёв за Сталинград нанесли немцам существенный урон: враг потерял около 700 тысяч человек убитыми и ранеными, а 19 ноября 1942 года началось контрнаступление нашей армии.</a:t>
            </a:r>
          </a:p>
          <a:p>
            <a:pPr defTabSz="685783"/>
            <a:endParaRPr lang="ru-RU" sz="1100" dirty="0">
              <a:solidFill>
                <a:prstClr val="black"/>
              </a:solidFill>
            </a:endParaRPr>
          </a:p>
          <a:p>
            <a:pPr defTabSz="685783"/>
            <a:r>
              <a:rPr lang="ru-RU" sz="1100" dirty="0">
                <a:solidFill>
                  <a:prstClr val="black"/>
                </a:solidFill>
              </a:rPr>
              <a:t>75 дней продолжалась наступательная операция и, наконец, враг под Сталинградом был окружён и полностью разбит. </a:t>
            </a:r>
          </a:p>
          <a:p>
            <a:pPr defTabSz="685783"/>
            <a:endParaRPr lang="ru-RU" sz="1100" dirty="0">
              <a:solidFill>
                <a:prstClr val="black"/>
              </a:solidFill>
            </a:endParaRPr>
          </a:p>
          <a:p>
            <a:pPr defTabSz="685783"/>
            <a:r>
              <a:rPr lang="ru-RU" sz="1100" dirty="0">
                <a:solidFill>
                  <a:prstClr val="black"/>
                </a:solidFill>
              </a:rPr>
              <a:t>За всё время Сталинградского сражения немецкая армия потеряла более 1 500 000 человек.</a:t>
            </a:r>
          </a:p>
          <a:p>
            <a:pPr defTabSz="685783"/>
            <a:endParaRPr lang="ru-RU" sz="1100" dirty="0">
              <a:solidFill>
                <a:prstClr val="black"/>
              </a:solidFill>
            </a:endParaRPr>
          </a:p>
          <a:p>
            <a:pPr defTabSz="685783"/>
            <a:r>
              <a:rPr lang="ru-RU" sz="1100" dirty="0">
                <a:solidFill>
                  <a:prstClr val="black"/>
                </a:solidFill>
              </a:rPr>
              <a:t>В 1965 году Волгограду было присвоено звание города-героя.</a:t>
            </a:r>
          </a:p>
        </p:txBody>
      </p:sp>
      <p:pic>
        <p:nvPicPr>
          <p:cNvPr id="33795" name="Picture 3" descr="ÐÐ°ÑÑÐ¸Ð½ÐºÐ¸ Ð¿Ð¾ Ð·Ð°Ð¿ÑÐ¾ÑÑ Ð¡ÑÐ°Ð»Ð¸Ð½Ð³ÑÐ°Ð´ÑÐºÐ°Ñ Ð±Ð¸ÑÐ²Ð°">
            <a:extLst>
              <a:ext uri="{FF2B5EF4-FFF2-40B4-BE49-F238E27FC236}">
                <a16:creationId xmlns:a16="http://schemas.microsoft.com/office/drawing/2014/main" id="{927167D1-7FC0-4208-94FB-F9F13D08E4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5" t="188" r="26212" b="-188"/>
          <a:stretch/>
        </p:blipFill>
        <p:spPr bwMode="auto">
          <a:xfrm>
            <a:off x="5624101" y="943191"/>
            <a:ext cx="3235193" cy="323777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E4A4FB5C-B991-41CF-9032-9045846C91E7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363236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pic>
        <p:nvPicPr>
          <p:cNvPr id="18" name="Picture 3" descr="ÐÐ°ÑÑÐ¸Ð½ÐºÐ¸ Ð¿Ð¾ Ð·Ð°Ð¿ÑÐ¾ÑÑ Ð¡ÑÐ°Ð»Ð¸Ð½Ð³ÑÐ°Ð´ÑÐºÐ°Ñ Ð±Ð¸ÑÐ²Ð°">
            <a:extLst>
              <a:ext uri="{FF2B5EF4-FFF2-40B4-BE49-F238E27FC236}">
                <a16:creationId xmlns:a16="http://schemas.microsoft.com/office/drawing/2014/main" id="{74C23331-0DA4-4DA9-870A-D8DAC95B8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5" t="188" r="26212" b="-188"/>
          <a:stretch/>
        </p:blipFill>
        <p:spPr bwMode="auto">
          <a:xfrm>
            <a:off x="5624101" y="943191"/>
            <a:ext cx="3235193" cy="3237777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D21D5B9F-F733-450B-9E91-E94AD662A56A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7B28D92-061C-4AFF-9341-176714345C29}"/>
              </a:ext>
            </a:extLst>
          </p:cNvPr>
          <p:cNvSpPr/>
          <p:nvPr/>
        </p:nvSpPr>
        <p:spPr>
          <a:xfrm>
            <a:off x="330789" y="1348525"/>
            <a:ext cx="6060998" cy="527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000" b="1" dirty="0">
                <a:solidFill>
                  <a:prstClr val="black"/>
                </a:solidFill>
                <a:latin typeface="Roboto Slab"/>
              </a:rPr>
              <a:t>Волгоград (Сталинград)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5AD3D5-DFAF-4791-8916-CF2EAE45CC2D}"/>
              </a:ext>
            </a:extLst>
          </p:cNvPr>
          <p:cNvSpPr txBox="1"/>
          <p:nvPr/>
        </p:nvSpPr>
        <p:spPr>
          <a:xfrm>
            <a:off x="330789" y="1013050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7FA31E-496C-417A-AAC8-2FF100A4DC0B}"/>
              </a:ext>
            </a:extLst>
          </p:cNvPr>
          <p:cNvSpPr txBox="1"/>
          <p:nvPr/>
        </p:nvSpPr>
        <p:spPr>
          <a:xfrm>
            <a:off x="330789" y="2022351"/>
            <a:ext cx="4774361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100" dirty="0">
                <a:solidFill>
                  <a:prstClr val="black"/>
                </a:solidFill>
              </a:rPr>
              <a:t>Два месяца ожесточённых оборонительных боёв за Сталинград нанесли немцам существенный урон: враг потерял около 700 тысяч человек убитыми и ранеными, а 19 ноября 1942 года началось контрнаступление нашей армии.</a:t>
            </a:r>
          </a:p>
          <a:p>
            <a:pPr defTabSz="685783"/>
            <a:endParaRPr lang="ru-RU" sz="1100" dirty="0">
              <a:solidFill>
                <a:prstClr val="black"/>
              </a:solidFill>
            </a:endParaRPr>
          </a:p>
          <a:p>
            <a:pPr defTabSz="685783"/>
            <a:r>
              <a:rPr lang="ru-RU" sz="1100" dirty="0">
                <a:solidFill>
                  <a:prstClr val="black"/>
                </a:solidFill>
              </a:rPr>
              <a:t>75 дней продолжалась наступательная операция и, наконец, враг под Сталинградом был окружён и полностью разбит. </a:t>
            </a:r>
          </a:p>
          <a:p>
            <a:pPr defTabSz="685783"/>
            <a:endParaRPr lang="ru-RU" sz="1100" dirty="0">
              <a:solidFill>
                <a:prstClr val="black"/>
              </a:solidFill>
            </a:endParaRPr>
          </a:p>
          <a:p>
            <a:pPr defTabSz="685783"/>
            <a:r>
              <a:rPr lang="ru-RU" sz="1100" dirty="0">
                <a:solidFill>
                  <a:prstClr val="black"/>
                </a:solidFill>
              </a:rPr>
              <a:t>За всё время Сталинградского сражения немецкая армия потеряла более 1 500 000 человек.</a:t>
            </a:r>
          </a:p>
          <a:p>
            <a:pPr defTabSz="685783"/>
            <a:endParaRPr lang="ru-RU" sz="1100" dirty="0">
              <a:solidFill>
                <a:prstClr val="black"/>
              </a:solidFill>
            </a:endParaRPr>
          </a:p>
          <a:p>
            <a:pPr defTabSz="685783"/>
            <a:r>
              <a:rPr lang="ru-RU" sz="1100" dirty="0">
                <a:solidFill>
                  <a:prstClr val="black"/>
                </a:solidFill>
              </a:rPr>
              <a:t>В 1965 году Волгограду было присвоено звание города-героя.</a:t>
            </a:r>
          </a:p>
        </p:txBody>
      </p:sp>
    </p:spTree>
    <p:extLst>
      <p:ext uri="{BB962C8B-B14F-4D97-AF65-F5344CB8AC3E}">
        <p14:creationId xmlns:p14="http://schemas.microsoft.com/office/powerpoint/2010/main" val="338739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8775" y="1361249"/>
            <a:ext cx="5473700" cy="167122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Подводя итоги обороны города, газета «Правда» писала:</a:t>
            </a:r>
          </a:p>
          <a:p>
            <a:pPr defTabSz="685783">
              <a:lnSpc>
                <a:spcPct val="114000"/>
              </a:lnSpc>
            </a:pPr>
            <a:endParaRPr lang="ru-RU" sz="1200" dirty="0">
              <a:solidFill>
                <a:prstClr val="black"/>
              </a:solidFill>
            </a:endParaRPr>
          </a:p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«Вся советская страна, весь мир с восхищением следили за мужественной борьбой защитников. Они ушли из города, не запятнав своей чести, сохранив свою боеспособность, готовые к новым боям с фашистскими ордами. И на каком бы фронте ни сражались защитники города — всюду будут они служить примером доблести, мужества, геройства».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Керчь</a:t>
            </a: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Ялта</a:t>
            </a:r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Севастополь</a:t>
            </a: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Одесса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4BA49E6-03B4-4296-AF42-8AFBBCFDF301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0B292D25-30A1-4069-91E2-D2637044181F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1E8AA37D-F1D2-43FA-BFF9-6A7F3A987910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EA5A8072-B50E-4AF3-ADDA-D6490EF4FC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2F77022F-E90E-4D5A-8BDB-488B221F98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1535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346720" y="1038045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Одесса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346720" y="809655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358775" y="1715638"/>
            <a:ext cx="4463405" cy="26161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73 дня обороны Одессы нанесли колоссальные потери румынско-немецким армиям, которые ждали «лёгкой прогулки». 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Благодаря самоотверженности советских войск и героев народного ополчения более 160 000 немецких солдат было убито, уничтожено 200 самолётов и 100 танков противника.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Защитники города так и не были побеждены: в период с 1 по 16 октября кораблями и судами Черноморского флота в обстановке строжайшей секретности из города были вывезены все имеющиеся войска, часть гражданского населения, значительное количество вооружения и боевой техники.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Почётное звание город-герой было официально вручено Одессе на основании Указа Президиума Верховного Совета СССР в день выхода «Положения о высшей степени отличия — звании город-герой» 8 мая 1965 года. </a:t>
            </a:r>
            <a:endParaRPr lang="ru-RU" sz="800" dirty="0">
              <a:solidFill>
                <a:prstClr val="black"/>
              </a:solidFill>
            </a:endParaRPr>
          </a:p>
        </p:txBody>
      </p:sp>
      <p:pic>
        <p:nvPicPr>
          <p:cNvPr id="35842" name="Picture 2" descr="ÐÐ°ÑÑÐ¸Ð½ÐºÐ¸ Ð¿Ð¾ Ð·Ð°Ð¿ÑÐ¾ÑÑ ÐÐ´ÐµÑÑÐºÐ°Ñ Ð¾Ð±Ð¾ÑÐ¾Ð½Ð° (1941)">
            <a:extLst>
              <a:ext uri="{FF2B5EF4-FFF2-40B4-BE49-F238E27FC236}">
                <a16:creationId xmlns:a16="http://schemas.microsoft.com/office/drawing/2014/main" id="{11AF4614-6C55-4190-8C6A-126278C5F4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0"/>
          <a:stretch/>
        </p:blipFill>
        <p:spPr bwMode="auto">
          <a:xfrm>
            <a:off x="5114402" y="948154"/>
            <a:ext cx="3235194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0EB1F0BA-E8C3-4DD1-9888-2F75EA7951FD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CBD8AE-8DCA-453F-8057-0E4C915DFA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564302">
            <a:off x="7529683" y="3655853"/>
            <a:ext cx="159586" cy="8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1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9FCA53-1778-47E0-A6CB-40F191FB097B}"/>
              </a:ext>
            </a:extLst>
          </p:cNvPr>
          <p:cNvSpPr txBox="1"/>
          <p:nvPr/>
        </p:nvSpPr>
        <p:spPr>
          <a:xfrm>
            <a:off x="346720" y="809655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pic>
        <p:nvPicPr>
          <p:cNvPr id="18" name="Picture 2" descr="ÐÐ°ÑÑÐ¸Ð½ÐºÐ¸ Ð¿Ð¾ Ð·Ð°Ð¿ÑÐ¾ÑÑ ÐÐ´ÐµÑÑÐºÐ°Ñ Ð¾Ð±Ð¾ÑÐ¾Ð½Ð° (1941)">
            <a:extLst>
              <a:ext uri="{FF2B5EF4-FFF2-40B4-BE49-F238E27FC236}">
                <a16:creationId xmlns:a16="http://schemas.microsoft.com/office/drawing/2014/main" id="{3F205111-47FC-4779-AD16-029849BF30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60"/>
          <a:stretch/>
        </p:blipFill>
        <p:spPr bwMode="auto">
          <a:xfrm>
            <a:off x="5114402" y="948154"/>
            <a:ext cx="3235194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E0ED5B3F-9690-499D-AE56-AFFD47FD5724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A801FDC-8CA9-4D1B-9922-72F7688C297A}"/>
              </a:ext>
            </a:extLst>
          </p:cNvPr>
          <p:cNvSpPr/>
          <p:nvPr/>
        </p:nvSpPr>
        <p:spPr>
          <a:xfrm>
            <a:off x="346720" y="1038045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Одесса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861ACA-F8A3-497C-9416-B6BB4561347F}"/>
              </a:ext>
            </a:extLst>
          </p:cNvPr>
          <p:cNvSpPr txBox="1"/>
          <p:nvPr/>
        </p:nvSpPr>
        <p:spPr>
          <a:xfrm>
            <a:off x="358775" y="1715638"/>
            <a:ext cx="4463405" cy="26161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73 дня обороны Одессы нанесли колоссальные потери румынско-немецким армиям, которые ждали «лёгкой прогулки». 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Благодаря самоотверженности советских войск и героев народного ополчения более 160 000 немецких солдат было убито, уничтожено 200 самолётов и 100 танков противника.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Защитники города так и не были побеждены: в период с 1 по 16 октября кораблями и судами Черноморского флота в обстановке строжайшей секретности из города были вывезены все имеющиеся войска, часть гражданского населения, значительное количество вооружения и боевой техники.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Почётное звание город-герой было официально вручено Одессе на основании Указа Президиума Верховного Совета СССР в день выхода «Положения о высшей степени отличия — звании город-герой» 8 мая 1965 года. </a:t>
            </a:r>
            <a:endParaRPr lang="ru-RU" sz="800" dirty="0">
              <a:solidFill>
                <a:prstClr val="black"/>
              </a:solidFill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B89F997-93D9-45E4-B174-A0C90256E8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564302">
            <a:off x="7529683" y="3655853"/>
            <a:ext cx="159586" cy="8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6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8775" y="1653125"/>
            <a:ext cx="5261849" cy="1039708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Один из немногих городов, который переходил из рук в руки в годы Великой Отечественной войны. Впервые захвачен 16 ноября 1941 года, но спустя полтора месяца город был освобождён советскими войсками (30 декабря) и пребывал под контролем Красной Армии почти 5 месяцев, вплоть до 19 мая 1942 года.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Феодосия</a:t>
            </a: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Керчь</a:t>
            </a:r>
          </a:p>
        </p:txBody>
      </p:sp>
      <p:sp>
        <p:nvSpPr>
          <p:cNvPr id="9" name="Скругленный прямоугольник 8">
            <a:hlinkClick r:id="rId5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Бахчисарай</a:t>
            </a: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Севастополь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7AE4B3B6-BCCD-4F33-9A3E-476135CD38B0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F8054EBB-5B91-40AB-AE87-70208FEA7DD3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1484F014-F570-4BB5-9E06-CC6A06831F0E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EC39AAB2-4294-45E3-973C-9569BD91C6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6A30C2C7-606F-4BD9-A6C7-FC5A8A43A2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478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241777" y="1301196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Керчь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241777" y="965721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241777" y="2069637"/>
            <a:ext cx="5198066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900" dirty="0">
                <a:solidFill>
                  <a:prstClr val="black"/>
                </a:solidFill>
              </a:rPr>
              <a:t>Первый раз Керчь была захвачена в середине ноября 1941-го. В декабре освобождена советскими войсками, но в мае 1942-го вновь захвачена фашистами. Именно с этого времени и начнётся та, известная на весь мир, партизанская война в Керченских (</a:t>
            </a:r>
            <a:r>
              <a:rPr lang="ru-RU" sz="900" dirty="0" err="1">
                <a:solidFill>
                  <a:prstClr val="black"/>
                </a:solidFill>
              </a:rPr>
              <a:t>Аджимушкайских</a:t>
            </a:r>
            <a:r>
              <a:rPr lang="ru-RU" sz="900" dirty="0">
                <a:solidFill>
                  <a:prstClr val="black"/>
                </a:solidFill>
              </a:rPr>
              <a:t>) каменоломнях.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На протяжении всей оккупации в них скрывалось несколько тысяч партизан и бойцов регулярной армии, которые не давали спокойно жить немецким войскам. Фашисты взрывали входы и травили газами, обрушивали своды… Чтобы добыть воду, приходилось каждый раз прорываться с боем, так как все источники находились снаружи. Но сломить сопротивление немецкие войска так и не смогли. 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За выдающиеся заслуги перед Родиной и массовый героизм, мужество и стойкость в 1973 году (к 30-летию освобождения Крыма) г. Керчи присвоено почётное звание город-герой с вручением ордена Ленина и медали «Золотая звезда».</a:t>
            </a:r>
          </a:p>
        </p:txBody>
      </p:sp>
      <p:pic>
        <p:nvPicPr>
          <p:cNvPr id="36866" name="Picture 2" descr="kerch17">
            <a:extLst>
              <a:ext uri="{FF2B5EF4-FFF2-40B4-BE49-F238E27FC236}">
                <a16:creationId xmlns:a16="http://schemas.microsoft.com/office/drawing/2014/main" id="{4FD5BC8D-5BC5-4C5C-A55F-BE22656648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r="7412"/>
          <a:stretch/>
        </p:blipFill>
        <p:spPr bwMode="auto">
          <a:xfrm>
            <a:off x="5619156" y="948154"/>
            <a:ext cx="324508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433D651E-F75C-4B04-B898-26E6F51B4FA6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69688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D290BA6-70E1-486E-AA5E-8FE317A37416}"/>
              </a:ext>
            </a:extLst>
          </p:cNvPr>
          <p:cNvSpPr/>
          <p:nvPr/>
        </p:nvSpPr>
        <p:spPr>
          <a:xfrm>
            <a:off x="241777" y="1301196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Керчь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AE0437-3B5F-478C-92FC-52145C9D8C6F}"/>
              </a:ext>
            </a:extLst>
          </p:cNvPr>
          <p:cNvSpPr txBox="1"/>
          <p:nvPr/>
        </p:nvSpPr>
        <p:spPr>
          <a:xfrm>
            <a:off x="241777" y="965721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93AA83-B0C2-4230-9926-61428586663C}"/>
              </a:ext>
            </a:extLst>
          </p:cNvPr>
          <p:cNvSpPr txBox="1"/>
          <p:nvPr/>
        </p:nvSpPr>
        <p:spPr>
          <a:xfrm>
            <a:off x="241777" y="2069637"/>
            <a:ext cx="5198066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900" dirty="0">
                <a:solidFill>
                  <a:prstClr val="black"/>
                </a:solidFill>
              </a:rPr>
              <a:t>Первый раз Керчь была захвачена в середине ноября 1941-го. В декабре освобождена советскими войсками, но в мае 1942-го вновь захвачена фашистами. Именно с этого времени и начнётся та, известная на весь мир, партизанская война в Керченских (</a:t>
            </a:r>
            <a:r>
              <a:rPr lang="ru-RU" sz="900" dirty="0" err="1">
                <a:solidFill>
                  <a:prstClr val="black"/>
                </a:solidFill>
              </a:rPr>
              <a:t>Аджимушкайских</a:t>
            </a:r>
            <a:r>
              <a:rPr lang="ru-RU" sz="900" dirty="0">
                <a:solidFill>
                  <a:prstClr val="black"/>
                </a:solidFill>
              </a:rPr>
              <a:t>) каменоломнях.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На протяжении всей оккупации в них скрывалось несколько тысяч партизан и бойцов регулярной армии, которые не давали спокойно жить немецким войскам. Фашисты взрывали входы и травили газами, обрушивали своды… Чтобы добыть воду, приходилось каждый раз прорываться с боем, так как все источники находились снаружи. Но сломить сопротивление немецкие войска так и не смогли. 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За выдающиеся заслуги перед Родиной и массовый героизм, мужество и стойкость в 1973 году (к 30-летию освобождения Крыма) г. Керчи присвоено почётное звание город-герой с вручением ордена Ленина и медали «Золотая звезда».</a:t>
            </a:r>
          </a:p>
        </p:txBody>
      </p:sp>
      <p:pic>
        <p:nvPicPr>
          <p:cNvPr id="18" name="Picture 2" descr="kerch17">
            <a:extLst>
              <a:ext uri="{FF2B5EF4-FFF2-40B4-BE49-F238E27FC236}">
                <a16:creationId xmlns:a16="http://schemas.microsoft.com/office/drawing/2014/main" id="{7AEB5206-E2DB-4DFE-B768-2109DDCA51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r="7412"/>
          <a:stretch/>
        </p:blipFill>
        <p:spPr bwMode="auto">
          <a:xfrm>
            <a:off x="5619156" y="948154"/>
            <a:ext cx="324508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24A9349-21F0-493F-92C8-04D7D17EEE40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110797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8775" y="1953054"/>
            <a:ext cx="5202661" cy="6186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Благодаря мужеству и непоколебимой стойкости защитников этот город стал поистине народным городом-героем — первые книги с употреблением таких характеристик появились уже в 1941—1942 гг. 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Севастополь</a:t>
            </a: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Коктебель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Судак</a:t>
            </a: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Евпатория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15638DC-BF31-44E3-A216-4EDCDC90B6B4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0CF26402-48F2-406D-8A88-8C2489FDD31A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149737A5-76A1-4FC3-9D3C-1DCC02909D10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5106BD20-ED18-4217-8519-3C4A563E06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C62EABD0-59BD-42A5-9E1E-2D23BE0039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7238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267303" y="1329507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Севастополь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267303" y="1052508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267303" y="2049642"/>
            <a:ext cx="4847100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900" dirty="0">
                <a:solidFill>
                  <a:prstClr val="black"/>
                </a:solidFill>
              </a:rPr>
              <a:t>К началу Великой Отечественной войны город Севастополь был крупнейшим портом на Чёрном море и главной военно-морской базой страны. Его героическая защита от немецко-фашисткой агрессии началась 30 октября 1941 г. и продолжалась 250 дней, войдя в историю как образец активной, длительной обороны приморского города в глубоком тылу врага. Захватить Севастополь немцам удалось только с четвёртой попытки.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Если оборона Севастополя длилась 250 дней, то освобождение заняло всего неделю. Бои за освобождение Севастополя начались 15 апреля 1944 г., когда советские воины вышли к оккупированному городу. Особенно ожесточённые сражения велись на участке, прилегающем к Сапун-горе. 9 мая 1944 г. солдаты 4-го Украинского фронта совместно с моряками Черноморского флота освободили Севастополь. 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Звание Города-Героя Севастополь получил 8 мая 1965 г.</a:t>
            </a:r>
          </a:p>
        </p:txBody>
      </p:sp>
      <p:pic>
        <p:nvPicPr>
          <p:cNvPr id="38914" name="Picture 2" descr="bitva-za-sevastopoli">
            <a:extLst>
              <a:ext uri="{FF2B5EF4-FFF2-40B4-BE49-F238E27FC236}">
                <a16:creationId xmlns:a16="http://schemas.microsoft.com/office/drawing/2014/main" id="{DD564E5E-CAD6-49AE-AFAA-0656F1FA0E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9"/>
          <a:stretch/>
        </p:blipFill>
        <p:spPr bwMode="auto">
          <a:xfrm>
            <a:off x="5624101" y="948154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28EBC9A1-547D-44AA-909E-7ED03A1CFBF2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873089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D8CE492-A981-4540-A114-DDEE78B60954}"/>
              </a:ext>
            </a:extLst>
          </p:cNvPr>
          <p:cNvSpPr/>
          <p:nvPr/>
        </p:nvSpPr>
        <p:spPr>
          <a:xfrm>
            <a:off x="267303" y="1329507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Севастополь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1E9F10-656E-4D56-925A-CAA5138BC1E4}"/>
              </a:ext>
            </a:extLst>
          </p:cNvPr>
          <p:cNvSpPr txBox="1"/>
          <p:nvPr/>
        </p:nvSpPr>
        <p:spPr>
          <a:xfrm>
            <a:off x="267303" y="1052508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47BC05-73F1-4F32-8F51-3DE8AAB699C0}"/>
              </a:ext>
            </a:extLst>
          </p:cNvPr>
          <p:cNvSpPr txBox="1"/>
          <p:nvPr/>
        </p:nvSpPr>
        <p:spPr>
          <a:xfrm>
            <a:off x="267303" y="2049642"/>
            <a:ext cx="4847100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900" dirty="0">
                <a:solidFill>
                  <a:prstClr val="black"/>
                </a:solidFill>
              </a:rPr>
              <a:t>К началу Великой Отечественной войны город Севастополь был крупнейшим портом на Чёрном море и главной военно-морской базой страны. Его героическая защита от немецко-фашисткой агрессии началась 30 октября 1941 г. и продолжалась 250 дней, войдя в историю как образец активной, длительной обороны приморского города в глубоком тылу врага. Захватить Севастополь немцам удалось только с четвёртой попытки.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Если оборона Севастополя длилась 250 дней, то освобождение заняло всего неделю. Бои за освобождение Севастополя начались 15 апреля 1944 г., когда советские воины вышли к оккупированному городу. Особенно ожесточённые сражения велись на участке, прилегающем к Сапун-горе. 9 мая 1944 г. солдаты 4-го Украинского фронта совместно с моряками Черноморского флота освободили Севастополь. </a:t>
            </a:r>
          </a:p>
          <a:p>
            <a:pPr defTabSz="685783"/>
            <a:endParaRPr lang="ru-RU" sz="900" dirty="0">
              <a:solidFill>
                <a:prstClr val="black"/>
              </a:solidFill>
            </a:endParaRPr>
          </a:p>
          <a:p>
            <a:pPr defTabSz="685783"/>
            <a:r>
              <a:rPr lang="ru-RU" sz="900" dirty="0">
                <a:solidFill>
                  <a:prstClr val="black"/>
                </a:solidFill>
              </a:rPr>
              <a:t>Звание Города-Героя Севастополь получил 8 мая 1965 г.</a:t>
            </a:r>
          </a:p>
        </p:txBody>
      </p:sp>
      <p:pic>
        <p:nvPicPr>
          <p:cNvPr id="18" name="Picture 2" descr="bitva-za-sevastopoli">
            <a:extLst>
              <a:ext uri="{FF2B5EF4-FFF2-40B4-BE49-F238E27FC236}">
                <a16:creationId xmlns:a16="http://schemas.microsoft.com/office/drawing/2014/main" id="{EDDA1C70-D16F-4503-8BC2-69015FFDF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9"/>
          <a:stretch/>
        </p:blipFill>
        <p:spPr bwMode="auto">
          <a:xfrm>
            <a:off x="5624101" y="948154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A01646AA-AC8D-49E3-93AD-CEDC64A42E88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221202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8774" y="1116753"/>
            <a:ext cx="5423713" cy="230274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Название «Малая земля» в 1970-е годы было у всех на слуху, так как была опубликована одноимённая книга, автором которой официально считался Леонид Брежнев. Многие эпизоды в ней были настолько неправдоподобны, что этот литературный труд сразу же стал источником вдохновения для любителей сочинять анекдоты. А между тем в действительности на плацдарме «Малая земля», захваченном и удерживаемом советским десантом, был настоящий огненный ад. </a:t>
            </a:r>
          </a:p>
          <a:p>
            <a:pPr defTabSz="685783">
              <a:lnSpc>
                <a:spcPct val="114000"/>
              </a:lnSpc>
            </a:pPr>
            <a:endParaRPr lang="ru-RU" sz="1200" dirty="0">
              <a:solidFill>
                <a:prstClr val="black"/>
              </a:solidFill>
            </a:endParaRPr>
          </a:p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Героическая оборона этого клочка земли продолжалась 225 дней и завершилась утром 16 сентября 1943 года освобождением этого города. 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Симферополь</a:t>
            </a: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Гурзуф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Новороссийск</a:t>
            </a: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Армянск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AA11A38-B7F9-4257-BA61-37FA0463A622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EAE046B6-2D20-4924-A2A6-BA9E3391390B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4AE2FECC-5B62-4DAE-97BC-45EBC81540BE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5D61D4E7-F962-4CCD-A604-540F5BE137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F6D3A7AD-E92C-436B-B25C-30CC2B2A10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5738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284707" y="1311031"/>
            <a:ext cx="3686755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Новороссийск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284708" y="975556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284708" y="2002758"/>
            <a:ext cx="5374551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200" dirty="0">
                <a:solidFill>
                  <a:prstClr val="black"/>
                </a:solidFill>
              </a:rPr>
              <a:t>После того, как советские войска сорвали немецкий план проведения захватнических операций в кавказском направлении, гитлеровское командование начало атаки на Новороссийск. С его захватом связывалось поэтапное продвижение вдоль южного побережья Чёрного моря и захват Батуми.</a:t>
            </a:r>
          </a:p>
          <a:p>
            <a:pPr defTabSz="685783"/>
            <a:endParaRPr lang="ru-RU" sz="1200" dirty="0">
              <a:solidFill>
                <a:prstClr val="black"/>
              </a:solidFill>
            </a:endParaRPr>
          </a:p>
          <a:p>
            <a:pPr defTabSz="685783"/>
            <a:r>
              <a:rPr lang="ru-RU" sz="1200" dirty="0">
                <a:solidFill>
                  <a:prstClr val="black"/>
                </a:solidFill>
              </a:rPr>
              <a:t>Сражение за Новороссийск длилось 225 дней и закончилось полным освобождением города-героя 16 сентября 1943 г.</a:t>
            </a:r>
          </a:p>
          <a:p>
            <a:pPr defTabSz="685783"/>
            <a:endParaRPr lang="ru-RU" sz="1200" dirty="0">
              <a:solidFill>
                <a:prstClr val="black"/>
              </a:solidFill>
            </a:endParaRPr>
          </a:p>
          <a:p>
            <a:pPr defTabSz="685783"/>
            <a:r>
              <a:rPr lang="ru-RU" sz="1200" dirty="0">
                <a:solidFill>
                  <a:prstClr val="black"/>
                </a:solidFill>
              </a:rPr>
              <a:t>14 сентября 1973 г., в честь 30-летия победы над фашистами при защите Северного Кавказа Новороссийск получил звание города-героя.</a:t>
            </a:r>
          </a:p>
        </p:txBody>
      </p:sp>
      <p:pic>
        <p:nvPicPr>
          <p:cNvPr id="40962" name="Picture 2" descr="bitva-za-novorossiisk">
            <a:extLst>
              <a:ext uri="{FF2B5EF4-FFF2-40B4-BE49-F238E27FC236}">
                <a16:creationId xmlns:a16="http://schemas.microsoft.com/office/drawing/2014/main" id="{AD9F0475-F9F1-416A-9AA6-0FB86F584C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4" r="7193"/>
          <a:stretch/>
        </p:blipFill>
        <p:spPr bwMode="auto">
          <a:xfrm>
            <a:off x="5624101" y="948154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51EA6F2A-403C-4F10-885C-63B8CBC2AD27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66556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4A24D04-A212-42CB-A75E-84C85073E102}"/>
              </a:ext>
            </a:extLst>
          </p:cNvPr>
          <p:cNvSpPr/>
          <p:nvPr/>
        </p:nvSpPr>
        <p:spPr>
          <a:xfrm>
            <a:off x="284707" y="1294253"/>
            <a:ext cx="3686755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Новороссийск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C1AB9A-CCC8-44ED-AAF8-D74226C3720E}"/>
              </a:ext>
            </a:extLst>
          </p:cNvPr>
          <p:cNvSpPr txBox="1"/>
          <p:nvPr/>
        </p:nvSpPr>
        <p:spPr>
          <a:xfrm>
            <a:off x="284708" y="958778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931E04-E45E-46FC-91F0-725A56D2A467}"/>
              </a:ext>
            </a:extLst>
          </p:cNvPr>
          <p:cNvSpPr txBox="1"/>
          <p:nvPr/>
        </p:nvSpPr>
        <p:spPr>
          <a:xfrm>
            <a:off x="284708" y="1985980"/>
            <a:ext cx="5374551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200" dirty="0">
                <a:solidFill>
                  <a:prstClr val="black"/>
                </a:solidFill>
              </a:rPr>
              <a:t>После того, как советские войска сорвали немецкий план проведения захватнических операций в кавказском направлении, гитлеровское командование начало атаки на Новороссийск. С его захватом связывалось поэтапное продвижение вдоль южного побережья Чёрного моря и захват Батуми.</a:t>
            </a:r>
          </a:p>
          <a:p>
            <a:pPr defTabSz="685783"/>
            <a:endParaRPr lang="ru-RU" sz="1200" dirty="0">
              <a:solidFill>
                <a:prstClr val="black"/>
              </a:solidFill>
            </a:endParaRPr>
          </a:p>
          <a:p>
            <a:pPr defTabSz="685783"/>
            <a:r>
              <a:rPr lang="ru-RU" sz="1200" dirty="0">
                <a:solidFill>
                  <a:prstClr val="black"/>
                </a:solidFill>
              </a:rPr>
              <a:t>Сражение за Новороссийск длилось 225 дней и закончилось полным освобождением города-героя 16 сентября 1943 г.</a:t>
            </a:r>
          </a:p>
          <a:p>
            <a:pPr defTabSz="685783"/>
            <a:endParaRPr lang="ru-RU" sz="1200" dirty="0">
              <a:solidFill>
                <a:prstClr val="black"/>
              </a:solidFill>
            </a:endParaRPr>
          </a:p>
          <a:p>
            <a:pPr defTabSz="685783"/>
            <a:r>
              <a:rPr lang="ru-RU" sz="1200" dirty="0">
                <a:solidFill>
                  <a:prstClr val="black"/>
                </a:solidFill>
              </a:rPr>
              <a:t>14 сентября 1973 г., в честь 30-летия победы над фашистами при защите Северного Кавказа Новороссийск получил звание города-героя.</a:t>
            </a:r>
          </a:p>
        </p:txBody>
      </p:sp>
      <p:pic>
        <p:nvPicPr>
          <p:cNvPr id="18" name="Picture 2" descr="bitva-za-novorossiisk">
            <a:extLst>
              <a:ext uri="{FF2B5EF4-FFF2-40B4-BE49-F238E27FC236}">
                <a16:creationId xmlns:a16="http://schemas.microsoft.com/office/drawing/2014/main" id="{0E8924D1-4A5E-4243-B047-2804832CA2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4" r="7193"/>
          <a:stretch/>
        </p:blipFill>
        <p:spPr bwMode="auto">
          <a:xfrm>
            <a:off x="5624101" y="948154"/>
            <a:ext cx="3235193" cy="3247192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F0DFA112-D71C-4B87-8A94-C541C70FDF78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27063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8775" y="1782262"/>
            <a:ext cx="4976623" cy="82920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Ещё одна тяжёлая и страшная страница той войны. Настолько, что даже Совинформбюро не сообщило о сдаче этого города, а ряд высокопоставленных советских военачальников был арестован, расстрелян. Ведь город был взят уже 28 июня 1941-го.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Минск</a:t>
            </a:r>
          </a:p>
        </p:txBody>
      </p:sp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33124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Гомель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Гродно</a:t>
            </a:r>
          </a:p>
        </p:txBody>
      </p:sp>
      <p:sp>
        <p:nvSpPr>
          <p:cNvPr id="11" name="Скругленный прямоугольник 10">
            <a:hlinkClick r:id="rId6" action="ppaction://hlinksldjump"/>
          </p:cNvPr>
          <p:cNvSpPr/>
          <p:nvPr/>
        </p:nvSpPr>
        <p:spPr>
          <a:xfrm>
            <a:off x="358775" y="4293754"/>
            <a:ext cx="2520000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Витебск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42CA494-1CFD-46C1-A1F4-F3A6B91DE044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1073B33-3E4B-4199-9C79-1856A9464BC3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A5BF0537-99DE-4C9E-9F59-D6AAE0AB91D5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366853AC-50BA-4E16-AA9A-53E9C7E0FF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DEFF6510-6EFA-44FB-8205-18A778F065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8489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4A18F32-D39E-42A1-9DED-1FDCFB2ADC17}"/>
              </a:ext>
            </a:extLst>
          </p:cNvPr>
          <p:cNvSpPr/>
          <p:nvPr/>
        </p:nvSpPr>
        <p:spPr>
          <a:xfrm>
            <a:off x="241777" y="1238908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Минск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1D149B-01F1-40CA-8A15-452C4896916C}"/>
              </a:ext>
            </a:extLst>
          </p:cNvPr>
          <p:cNvSpPr txBox="1"/>
          <p:nvPr/>
        </p:nvSpPr>
        <p:spPr>
          <a:xfrm>
            <a:off x="241777" y="903433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56118-6644-46B0-BA94-7C57D121C9A5}"/>
              </a:ext>
            </a:extLst>
          </p:cNvPr>
          <p:cNvSpPr txBox="1"/>
          <p:nvPr/>
        </p:nvSpPr>
        <p:spPr>
          <a:xfrm>
            <a:off x="241777" y="1868062"/>
            <a:ext cx="5183208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В первые же дни нацистского вторжения в СССР в июне 1941 года Минск подвергся опустошительным налётам германской авиации. Несмотря на упорное сопротивление Красной Армии город был захвачен уже на шестой день войны. За время трёхлетней оккупации в Минске и его окрестностях немцы уничтожили более 400 тысяч человек, а сам город превратили в руины и пепел. Они разрушили 80 % жилых домов, почти все фабрики и заводы, электростанции, научные учреждения и театры. Не взирая на террор оккупантов, в городе действовало патриотическое подполье.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Город Минск и Минская область были центром партизанского движения в БССР.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Минск был освобождён советскими войсками 3 июля 1944 года. Теперь эта дата отмечается как День независимости Республики Беларусь. В 1974 году в ознаменование заслуг граждан города в борьбе против нацизма Минск получил звание города-героя.</a:t>
            </a:r>
          </a:p>
        </p:txBody>
      </p:sp>
      <p:pic>
        <p:nvPicPr>
          <p:cNvPr id="43010" name="Picture 2" descr="minsk-vov">
            <a:extLst>
              <a:ext uri="{FF2B5EF4-FFF2-40B4-BE49-F238E27FC236}">
                <a16:creationId xmlns:a16="http://schemas.microsoft.com/office/drawing/2014/main" id="{3FFF19AB-7FFD-4A00-9D37-ED0B48FC36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1" r="5450"/>
          <a:stretch/>
        </p:blipFill>
        <p:spPr bwMode="auto">
          <a:xfrm>
            <a:off x="5624100" y="935245"/>
            <a:ext cx="3235194" cy="327301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5C7B9D91-8523-463E-A9A4-DDD6B2EA0857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166890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7D6A635-6134-4819-832D-09D85E84F362}"/>
              </a:ext>
            </a:extLst>
          </p:cNvPr>
          <p:cNvSpPr/>
          <p:nvPr/>
        </p:nvSpPr>
        <p:spPr>
          <a:xfrm>
            <a:off x="241777" y="1238908"/>
            <a:ext cx="3218973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Минск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4B7B7-CF23-4100-B022-D83C84E7460F}"/>
              </a:ext>
            </a:extLst>
          </p:cNvPr>
          <p:cNvSpPr txBox="1"/>
          <p:nvPr/>
        </p:nvSpPr>
        <p:spPr>
          <a:xfrm>
            <a:off x="241777" y="903433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pic>
        <p:nvPicPr>
          <p:cNvPr id="18" name="Picture 2" descr="minsk-vov">
            <a:extLst>
              <a:ext uri="{FF2B5EF4-FFF2-40B4-BE49-F238E27FC236}">
                <a16:creationId xmlns:a16="http://schemas.microsoft.com/office/drawing/2014/main" id="{B54E57C7-2E04-48E1-AE2B-3F60C8A05B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1" r="5450"/>
          <a:stretch/>
        </p:blipFill>
        <p:spPr bwMode="auto">
          <a:xfrm>
            <a:off x="5624100" y="903433"/>
            <a:ext cx="3235194" cy="327301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72DF85C-6DBF-433D-9B1B-257F3B5B458F}"/>
              </a:ext>
            </a:extLst>
          </p:cNvPr>
          <p:cNvSpPr txBox="1"/>
          <p:nvPr/>
        </p:nvSpPr>
        <p:spPr>
          <a:xfrm>
            <a:off x="241777" y="1876451"/>
            <a:ext cx="5183208" cy="23083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В первые же дни нацистского вторжения в СССР в июне 1941 года Минск подвергся опустошительным налётам германской авиации. Несмотря на упорное сопротивление Красной Армии город был захвачен уже на шестой день войны. За время трёхлетней оккупации в Минске и его окрестностях немцы уничтожили более 400 тысяч человек, а сам город превратили в руины и пепел. Они разрушили 80 % жилых домов, почти все фабрики и заводы, электростанции, научные учреждения и театры. Не взирая на террор оккупантов, в городе действовало патриотическое подполье.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Город Минск и Минская область были центром партизанского движения в БССР.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Минск был освобождён советскими войсками 3 июля 1944 года. Теперь эта дата отмечается как День независимости Республики Беларусь. В 1974 году в ознаменование заслуг граждан города в борьбе против нацизма Минск получил звание города-героя.</a:t>
            </a:r>
          </a:p>
        </p:txBody>
      </p:sp>
      <p:sp>
        <p:nvSpPr>
          <p:cNvPr id="13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91DEC57D-16CC-462B-A658-49F6AF37688A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353939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 flipH="1">
            <a:off x="358775" y="1953054"/>
            <a:ext cx="5473700" cy="618696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defTabSz="685783">
              <a:lnSpc>
                <a:spcPct val="114000"/>
              </a:lnSpc>
            </a:pPr>
            <a:r>
              <a:rPr lang="ru-RU" sz="1200" dirty="0">
                <a:solidFill>
                  <a:prstClr val="black"/>
                </a:solidFill>
              </a:rPr>
              <a:t>22 июня 1941 года гарнизон крепости принял первые удары немецко-фашистских захватчиков и более месяца держал оборону в полном окружении.</a:t>
            </a:r>
          </a:p>
        </p:txBody>
      </p:sp>
      <p:sp>
        <p:nvSpPr>
          <p:cNvPr id="13" name="Скругленный прямоугольник 12">
            <a:hlinkClick r:id="rId5" action="ppaction://hlinksldjump"/>
          </p:cNvPr>
          <p:cNvSpPr/>
          <p:nvPr/>
        </p:nvSpPr>
        <p:spPr>
          <a:xfrm>
            <a:off x="358775" y="3658711"/>
            <a:ext cx="2728925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Минская крепость</a:t>
            </a:r>
          </a:p>
        </p:txBody>
      </p:sp>
      <p:sp>
        <p:nvSpPr>
          <p:cNvPr id="8" name="Скругленный прямоугольник 7">
            <a:hlinkClick r:id="rId5" action="ppaction://hlinksldjump"/>
          </p:cNvPr>
          <p:cNvSpPr/>
          <p:nvPr/>
        </p:nvSpPr>
        <p:spPr>
          <a:xfrm>
            <a:off x="3312475" y="4293754"/>
            <a:ext cx="2870546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Могилёвская крепость</a:t>
            </a:r>
          </a:p>
        </p:txBody>
      </p:sp>
      <p:sp>
        <p:nvSpPr>
          <p:cNvPr id="9" name="Скругленный прямоугольник 8">
            <a:hlinkClick r:id="rId6" action="ppaction://hlinksldjump"/>
          </p:cNvPr>
          <p:cNvSpPr/>
          <p:nvPr/>
        </p:nvSpPr>
        <p:spPr>
          <a:xfrm>
            <a:off x="3312475" y="3658711"/>
            <a:ext cx="2870546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Брестская крепость</a:t>
            </a:r>
          </a:p>
        </p:txBody>
      </p:sp>
      <p:sp>
        <p:nvSpPr>
          <p:cNvPr id="11" name="Скругленный прямоугольник 10">
            <a:hlinkClick r:id="rId5" action="ppaction://hlinksldjump"/>
          </p:cNvPr>
          <p:cNvSpPr/>
          <p:nvPr/>
        </p:nvSpPr>
        <p:spPr>
          <a:xfrm>
            <a:off x="358775" y="4293754"/>
            <a:ext cx="2728925" cy="473509"/>
          </a:xfrm>
          <a:prstGeom prst="roundRect">
            <a:avLst/>
          </a:prstGeom>
          <a:noFill/>
          <a:ln w="19050">
            <a:solidFill>
              <a:srgbClr val="FFC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600" dirty="0">
                <a:solidFill>
                  <a:prstClr val="black"/>
                </a:solidFill>
                <a:latin typeface="Roboto Slab"/>
              </a:rPr>
              <a:t>Оршанская крепость</a:t>
            </a:r>
          </a:p>
        </p:txBody>
      </p:sp>
      <p:sp>
        <p:nvSpPr>
          <p:cNvPr id="17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32DFC9E8-724E-4ECF-BDAE-177AEC3BC352}"/>
              </a:ext>
            </a:extLst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  <a:alpha val="85000"/>
            </a:schemeClr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srgbClr val="A5A5A5">
                  <a:lumMod val="75000"/>
                </a:srgbClr>
              </a:solidFill>
              <a:latin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31F19F-225C-4C8E-8B24-1EC959AC99F1}"/>
              </a:ext>
            </a:extLst>
          </p:cNvPr>
          <p:cNvSpPr txBox="1"/>
          <p:nvPr/>
        </p:nvSpPr>
        <p:spPr>
          <a:xfrm>
            <a:off x="3063414" y="1071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A5A5A5">
                    <a:lumMod val="75000"/>
                  </a:srgbClr>
                </a:solidFill>
                <a:latin typeface="Roboto Slab"/>
              </a:rPr>
              <a:t>Ответьте на вопрос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4ED639E-BA6E-41C0-88C0-F38DCEDF752C}"/>
              </a:ext>
            </a:extLst>
          </p:cNvPr>
          <p:cNvGrpSpPr/>
          <p:nvPr/>
        </p:nvGrpSpPr>
        <p:grpSpPr>
          <a:xfrm>
            <a:off x="5782487" y="1071118"/>
            <a:ext cx="2355050" cy="2748844"/>
            <a:chOff x="5782487" y="1071118"/>
            <a:chExt cx="2355050" cy="2748844"/>
          </a:xfrm>
        </p:grpSpPr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4A965747-A111-43AE-8A0F-BD48DB3700EE}"/>
                </a:ext>
              </a:extLst>
            </p:cNvPr>
            <p:cNvSpPr/>
            <p:nvPr/>
          </p:nvSpPr>
          <p:spPr>
            <a:xfrm>
              <a:off x="5782487" y="1206111"/>
              <a:ext cx="2355050" cy="23550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2754F812-C4EA-4DC1-AFD2-DEB471A4581E}"/>
                </a:ext>
              </a:extLst>
            </p:cNvPr>
            <p:cNvGrpSpPr/>
            <p:nvPr/>
          </p:nvGrpSpPr>
          <p:grpSpPr>
            <a:xfrm>
              <a:off x="5782487" y="1071118"/>
              <a:ext cx="2044943" cy="2748844"/>
              <a:chOff x="6036432" y="1071118"/>
              <a:chExt cx="1923536" cy="2585647"/>
            </a:xfrm>
          </p:grpSpPr>
          <p:pic>
            <p:nvPicPr>
              <p:cNvPr id="16" name="Picture 4" descr="ÐÐ°ÑÑÐ¸Ð½ÐºÐ¸ Ð¿Ð¾ Ð·Ð°Ð¿ÑÐ¾ÑÑ ÐÑÐ´ÐµÐ½ ÐÐµÐ½Ð¸Ð½Ð°">
                <a:extLst>
                  <a:ext uri="{FF2B5EF4-FFF2-40B4-BE49-F238E27FC236}">
                    <a16:creationId xmlns:a16="http://schemas.microsoft.com/office/drawing/2014/main" id="{03248531-974C-4B18-BB9A-734EC216FE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91439" y="1071118"/>
                <a:ext cx="1368529" cy="2585647"/>
              </a:xfrm>
              <a:prstGeom prst="rect">
                <a:avLst/>
              </a:prstGeom>
              <a:noFill/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" descr="ÐÐ°ÑÑÐ¸Ð½ÐºÐ¸ Ð¿Ð¾ Ð·Ð°Ð¿ÑÐ¾ÑÑ ÐÐ²ÐµÐ·Ð´Ð° ÐÐµÑÐ¾Ñ ÑÐ¾Ð²ÐµÑÑÐºÐ¾Ð³Ð¾ ÑÐ¾ÑÐ·Ð°">
                <a:extLst>
                  <a:ext uri="{FF2B5EF4-FFF2-40B4-BE49-F238E27FC236}">
                    <a16:creationId xmlns:a16="http://schemas.microsoft.com/office/drawing/2014/main" id="{BC4F782B-C785-40E5-B801-72F9D92126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6432" y="1483695"/>
                <a:ext cx="1239271" cy="1760491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90488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3082652" y="107152"/>
            <a:ext cx="29787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верно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5B12F3B-D28E-4B82-8AE2-B611216106D4}"/>
              </a:ext>
            </a:extLst>
          </p:cNvPr>
          <p:cNvSpPr/>
          <p:nvPr/>
        </p:nvSpPr>
        <p:spPr>
          <a:xfrm>
            <a:off x="284707" y="1283629"/>
            <a:ext cx="4806818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Брестская крепость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9474D-7608-456B-AFCD-2E45A5DA415C}"/>
              </a:ext>
            </a:extLst>
          </p:cNvPr>
          <p:cNvSpPr txBox="1"/>
          <p:nvPr/>
        </p:nvSpPr>
        <p:spPr>
          <a:xfrm>
            <a:off x="284707" y="94815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C79EC6-836B-4F25-ADCA-C6EA7C91B475}"/>
              </a:ext>
            </a:extLst>
          </p:cNvPr>
          <p:cNvSpPr txBox="1"/>
          <p:nvPr/>
        </p:nvSpPr>
        <p:spPr>
          <a:xfrm>
            <a:off x="241777" y="1962618"/>
            <a:ext cx="5222015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Из всех городов Советского Союза именно Бресту выпала участь первым столкнуться с агрессией немецких захватчиков. Ранним утром 22 июня 1941 г. вражеской бомбардировке подверглась Брестская крепость, в которой на тот момент находились примерно 7 тысяч советских воинов и члены семей их командиров.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Немецкое командование рассчитывало захватить крепость в течение нескольких часов, но 45-я дивизия вермахта застряла в Бресте на неделю и со значительными потерями ещё целый месяц подавляла отдельные очаги сопротивления героев-защитников Бреста. В результате Брестская крепость стала символом мужества, героической стойкости и доблести времён Великой Отечественной войны.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Указ о присвоении Брестской крепости почётного звания крепость-герой был подписан 8 мая 1965 года.</a:t>
            </a:r>
          </a:p>
        </p:txBody>
      </p:sp>
      <p:pic>
        <p:nvPicPr>
          <p:cNvPr id="14" name="Picture 2" descr="ÐÐ°ÑÑÐ¸Ð½ÐºÐ¸ Ð¿Ð¾ Ð·Ð°Ð¿ÑÐ¾ÑÑ ÐÑÐµÑÑÑÐºÐ°Ñ ÐºÑÐµÐ¿Ð¾ÑÑÑ">
            <a:extLst>
              <a:ext uri="{FF2B5EF4-FFF2-40B4-BE49-F238E27FC236}">
                <a16:creationId xmlns:a16="http://schemas.microsoft.com/office/drawing/2014/main" id="{F3C66A40-C774-447D-9631-603A9FB98D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30" b="7909"/>
          <a:stretch/>
        </p:blipFill>
        <p:spPr bwMode="auto">
          <a:xfrm>
            <a:off x="5628216" y="948154"/>
            <a:ext cx="3231078" cy="323785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6A37575-171B-41CF-9497-C28B9EB0FF82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27734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15" name="Прямоугольник с двумя скругленными соседними углами 14">
            <a:hlinkClick r:id="rId3" action="ppaction://hlinksldjump"/>
          </p:cNvPr>
          <p:cNvSpPr/>
          <p:nvPr/>
        </p:nvSpPr>
        <p:spPr>
          <a:xfrm rot="10800000">
            <a:off x="2412000" y="450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/>
            <a:endParaRPr lang="ru-RU">
              <a:solidFill>
                <a:prstClr val="white"/>
              </a:solidFill>
              <a:latin typeface="Open Sans"/>
            </a:endParaRPr>
          </a:p>
        </p:txBody>
      </p:sp>
      <p:sp>
        <p:nvSpPr>
          <p:cNvPr id="10" name="TextBox 9">
            <a:hlinkClick r:id="rId3" action="ppaction://hlinksldjump"/>
          </p:cNvPr>
          <p:cNvSpPr txBox="1"/>
          <p:nvPr/>
        </p:nvSpPr>
        <p:spPr>
          <a:xfrm>
            <a:off x="2910329" y="107152"/>
            <a:ext cx="33233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54"/>
            <a:r>
              <a:rPr lang="ru-RU" sz="2200" dirty="0">
                <a:solidFill>
                  <a:srgbClr val="F7F6F4"/>
                </a:solidFill>
                <a:latin typeface="Roboto Slab"/>
              </a:rPr>
              <a:t>Вы ответили неверно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78D016B-C118-43DB-91E1-3F6D9192CC2F}"/>
              </a:ext>
            </a:extLst>
          </p:cNvPr>
          <p:cNvSpPr/>
          <p:nvPr/>
        </p:nvSpPr>
        <p:spPr>
          <a:xfrm>
            <a:off x="284707" y="1283629"/>
            <a:ext cx="4806818" cy="633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54">
              <a:lnSpc>
                <a:spcPct val="125000"/>
              </a:lnSpc>
            </a:pPr>
            <a:r>
              <a:rPr lang="ru-RU" sz="3600" b="1" dirty="0">
                <a:solidFill>
                  <a:prstClr val="black"/>
                </a:solidFill>
                <a:latin typeface="Roboto Slab"/>
              </a:rPr>
              <a:t>Брестская крепость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29684C-5869-4EC8-9969-5E2C09417747}"/>
              </a:ext>
            </a:extLst>
          </p:cNvPr>
          <p:cNvSpPr txBox="1"/>
          <p:nvPr/>
        </p:nvSpPr>
        <p:spPr>
          <a:xfrm>
            <a:off x="284707" y="948154"/>
            <a:ext cx="22586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54"/>
            <a:r>
              <a:rPr lang="ru-RU" sz="1800" dirty="0">
                <a:solidFill>
                  <a:prstClr val="black"/>
                </a:solidFill>
                <a:latin typeface="Roboto Slab"/>
              </a:rPr>
              <a:t>Правильный ответ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13082C-2E45-41E5-A23E-70566780DD99}"/>
              </a:ext>
            </a:extLst>
          </p:cNvPr>
          <p:cNvSpPr txBox="1"/>
          <p:nvPr/>
        </p:nvSpPr>
        <p:spPr>
          <a:xfrm>
            <a:off x="241777" y="1962618"/>
            <a:ext cx="5222015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783"/>
            <a:r>
              <a:rPr lang="ru-RU" sz="1000" dirty="0">
                <a:solidFill>
                  <a:prstClr val="black"/>
                </a:solidFill>
              </a:rPr>
              <a:t>Из всех городов Советского Союза именно Бресту выпала участь первым столкнуться с агрессией немецких захватчиков. Ранним утром 22 июня 1941 г. вражеской бомбардировке подверглась Брестская крепость, в которой на тот момент находились примерно 7 тысяч советских воинов и члены семей их командиров.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Немецкое командование рассчитывало захватить крепость в течение нескольких часов, но 45-я дивизия вермахта застряла в Бресте на неделю и со значительными потерями ещё целый месяц подавляла отдельные очаги сопротивления героев-защитников Бреста. В результате Брестская крепость стала символом мужества, героической стойкости и доблести времён Великой Отечественной войны.</a:t>
            </a:r>
          </a:p>
          <a:p>
            <a:pPr defTabSz="685783"/>
            <a:endParaRPr lang="ru-RU" sz="1000" dirty="0">
              <a:solidFill>
                <a:prstClr val="black"/>
              </a:solidFill>
            </a:endParaRPr>
          </a:p>
          <a:p>
            <a:pPr defTabSz="685783"/>
            <a:r>
              <a:rPr lang="ru-RU" sz="1000" dirty="0">
                <a:solidFill>
                  <a:prstClr val="black"/>
                </a:solidFill>
              </a:rPr>
              <a:t>Указ о присвоении Брестской крепости почётного звания крепость-герой был подписан 8 мая 1965 года.</a:t>
            </a:r>
          </a:p>
        </p:txBody>
      </p:sp>
      <p:pic>
        <p:nvPicPr>
          <p:cNvPr id="45058" name="Picture 2" descr="ÐÐ°ÑÑÐ¸Ð½ÐºÐ¸ Ð¿Ð¾ Ð·Ð°Ð¿ÑÐ¾ÑÑ ÐÑÐµÑÑÑÐºÐ°Ñ ÐºÑÐµÐ¿Ð¾ÑÑÑ">
            <a:extLst>
              <a:ext uri="{FF2B5EF4-FFF2-40B4-BE49-F238E27FC236}">
                <a16:creationId xmlns:a16="http://schemas.microsoft.com/office/drawing/2014/main" id="{B6413889-8D2F-4A40-9B81-65C15461B0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30" b="7909"/>
          <a:stretch/>
        </p:blipFill>
        <p:spPr bwMode="auto">
          <a:xfrm>
            <a:off x="5628216" y="948154"/>
            <a:ext cx="3231078" cy="323785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E37DF9CD-906A-4FD2-9003-40E5EDD3BF2F}"/>
              </a:ext>
            </a:extLst>
          </p:cNvPr>
          <p:cNvSpPr/>
          <p:nvPr/>
        </p:nvSpPr>
        <p:spPr>
          <a:xfrm>
            <a:off x="358775" y="4376145"/>
            <a:ext cx="1660526" cy="40540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 defTabSz="685783"/>
            <a:r>
              <a:rPr lang="ru-RU" sz="1200" dirty="0">
                <a:solidFill>
                  <a:prstClr val="black"/>
                </a:solidFill>
                <a:latin typeface="Open Sans"/>
              </a:rPr>
              <a:t>Вернуться назад</a:t>
            </a:r>
          </a:p>
        </p:txBody>
      </p:sp>
    </p:spTree>
    <p:extLst>
      <p:ext uri="{BB962C8B-B14F-4D97-AF65-F5344CB8AC3E}">
        <p14:creationId xmlns:p14="http://schemas.microsoft.com/office/powerpoint/2010/main" val="332141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карта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00EC95E-31EA-4B05-A041-F9AAB30828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23" t="26944" r="34119" b="56087"/>
          <a:stretch/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30" y="0"/>
            <a:ext cx="1316571" cy="288000"/>
          </a:xfrm>
          <a:prstGeom prst="rect">
            <a:avLst/>
          </a:prstGeom>
        </p:spPr>
      </p:pic>
      <p:sp>
        <p:nvSpPr>
          <p:cNvPr id="74" name="TextBox 73">
            <a:hlinkClick r:id="rId6" action="ppaction://hlinksldjump"/>
            <a:extLst>
              <a:ext uri="{FF2B5EF4-FFF2-40B4-BE49-F238E27FC236}">
                <a16:creationId xmlns:a16="http://schemas.microsoft.com/office/drawing/2014/main" id="{4E143CB1-CA59-41C2-BA6D-447DD8CACEFD}"/>
              </a:ext>
            </a:extLst>
          </p:cNvPr>
          <p:cNvSpPr txBox="1"/>
          <p:nvPr/>
        </p:nvSpPr>
        <p:spPr>
          <a:xfrm>
            <a:off x="4145902" y="399247"/>
            <a:ext cx="916835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Мурманск</a:t>
            </a:r>
          </a:p>
        </p:txBody>
      </p:sp>
      <p:sp>
        <p:nvSpPr>
          <p:cNvPr id="27" name="Скругленный прямоугольник 18">
            <a:hlinkClick r:id="rId7" action="ppaction://hlinksldjump"/>
            <a:extLst>
              <a:ext uri="{FF2B5EF4-FFF2-40B4-BE49-F238E27FC236}">
                <a16:creationId xmlns:a16="http://schemas.microsoft.com/office/drawing/2014/main" id="{AE36AFFF-FC47-41CE-9D80-57AD1A6964DD}"/>
              </a:ext>
            </a:extLst>
          </p:cNvPr>
          <p:cNvSpPr/>
          <p:nvPr/>
        </p:nvSpPr>
        <p:spPr>
          <a:xfrm>
            <a:off x="358775" y="4371236"/>
            <a:ext cx="1195389" cy="405405"/>
          </a:xfrm>
          <a:prstGeom prst="roundRect">
            <a:avLst/>
          </a:prstGeom>
          <a:solidFill>
            <a:srgbClr val="F0C616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В меню</a:t>
            </a:r>
          </a:p>
        </p:txBody>
      </p:sp>
      <p:pic>
        <p:nvPicPr>
          <p:cNvPr id="28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423D8118-9C15-400C-B6E2-1CAC088B5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583" y="288000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hlinkClick r:id="rId6" action="ppaction://hlinksldjump"/>
            <a:extLst>
              <a:ext uri="{FF2B5EF4-FFF2-40B4-BE49-F238E27FC236}">
                <a16:creationId xmlns:a16="http://schemas.microsoft.com/office/drawing/2014/main" id="{6D3E0FD9-1109-4B40-A9CF-AB496344C0A0}"/>
              </a:ext>
            </a:extLst>
          </p:cNvPr>
          <p:cNvSpPr txBox="1"/>
          <p:nvPr/>
        </p:nvSpPr>
        <p:spPr>
          <a:xfrm>
            <a:off x="2885840" y="4564561"/>
            <a:ext cx="1193888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Севастополь</a:t>
            </a:r>
          </a:p>
        </p:txBody>
      </p:sp>
      <p:pic>
        <p:nvPicPr>
          <p:cNvPr id="32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244ED7BF-1AD2-4B62-B454-D218C01D6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242" y="4464994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6057FBF6-FA3E-42FD-8C49-D32101E72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568" y="4327568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hlinkClick r:id="rId6" action="ppaction://hlinksldjump"/>
            <a:extLst>
              <a:ext uri="{FF2B5EF4-FFF2-40B4-BE49-F238E27FC236}">
                <a16:creationId xmlns:a16="http://schemas.microsoft.com/office/drawing/2014/main" id="{49EE5BF5-D4CD-467A-8174-F135F27ECBCF}"/>
              </a:ext>
            </a:extLst>
          </p:cNvPr>
          <p:cNvSpPr txBox="1"/>
          <p:nvPr/>
        </p:nvSpPr>
        <p:spPr>
          <a:xfrm>
            <a:off x="4601967" y="4367675"/>
            <a:ext cx="546898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Керчь</a:t>
            </a:r>
          </a:p>
        </p:txBody>
      </p:sp>
      <p:pic>
        <p:nvPicPr>
          <p:cNvPr id="35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89F7F211-575F-4CAD-8F57-809BA96DD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149" y="4153516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hlinkClick r:id="rId6" action="ppaction://hlinksldjump"/>
            <a:extLst>
              <a:ext uri="{FF2B5EF4-FFF2-40B4-BE49-F238E27FC236}">
                <a16:creationId xmlns:a16="http://schemas.microsoft.com/office/drawing/2014/main" id="{B85E565C-C32D-4A81-9B8F-7A5185935229}"/>
              </a:ext>
            </a:extLst>
          </p:cNvPr>
          <p:cNvSpPr txBox="1"/>
          <p:nvPr/>
        </p:nvSpPr>
        <p:spPr>
          <a:xfrm>
            <a:off x="3171571" y="4247443"/>
            <a:ext cx="622427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Одесса</a:t>
            </a:r>
          </a:p>
        </p:txBody>
      </p:sp>
      <p:pic>
        <p:nvPicPr>
          <p:cNvPr id="37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CEFC5BBD-F8B8-4C54-8787-E4EBC529C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678" y="3687047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hlinkClick r:id="rId6" action="ppaction://hlinksldjump"/>
            <a:extLst>
              <a:ext uri="{FF2B5EF4-FFF2-40B4-BE49-F238E27FC236}">
                <a16:creationId xmlns:a16="http://schemas.microsoft.com/office/drawing/2014/main" id="{A42D2EBB-A356-4A29-BCB4-D596DF43E08D}"/>
              </a:ext>
            </a:extLst>
          </p:cNvPr>
          <p:cNvSpPr txBox="1"/>
          <p:nvPr/>
        </p:nvSpPr>
        <p:spPr>
          <a:xfrm>
            <a:off x="3794388" y="3756415"/>
            <a:ext cx="622427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Киев</a:t>
            </a:r>
          </a:p>
        </p:txBody>
      </p:sp>
      <p:pic>
        <p:nvPicPr>
          <p:cNvPr id="39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D7CEC433-FAC3-4844-8BFD-3608B6CF2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267" y="3396722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hlinkClick r:id="rId6" action="ppaction://hlinksldjump"/>
            <a:extLst>
              <a:ext uri="{FF2B5EF4-FFF2-40B4-BE49-F238E27FC236}">
                <a16:creationId xmlns:a16="http://schemas.microsoft.com/office/drawing/2014/main" id="{C63B716F-06BF-4376-A63D-96F1C6C1D9FA}"/>
              </a:ext>
            </a:extLst>
          </p:cNvPr>
          <p:cNvSpPr txBox="1"/>
          <p:nvPr/>
        </p:nvSpPr>
        <p:spPr>
          <a:xfrm>
            <a:off x="1927875" y="3378224"/>
            <a:ext cx="1243695" cy="406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Брестская</a:t>
            </a:r>
          </a:p>
          <a:p>
            <a:pPr algn="ctr"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крепость</a:t>
            </a:r>
          </a:p>
        </p:txBody>
      </p:sp>
      <p:pic>
        <p:nvPicPr>
          <p:cNvPr id="41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2534E326-B0B5-4318-B02B-6C3B6A53F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830" y="3180983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hlinkClick r:id="rId6" action="ppaction://hlinksldjump"/>
            <a:extLst>
              <a:ext uri="{FF2B5EF4-FFF2-40B4-BE49-F238E27FC236}">
                <a16:creationId xmlns:a16="http://schemas.microsoft.com/office/drawing/2014/main" id="{70EFAE3E-FED8-4F37-BF1A-1E5A9A3B66F7}"/>
              </a:ext>
            </a:extLst>
          </p:cNvPr>
          <p:cNvSpPr txBox="1"/>
          <p:nvPr/>
        </p:nvSpPr>
        <p:spPr>
          <a:xfrm>
            <a:off x="3707141" y="3235120"/>
            <a:ext cx="622427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Минск</a:t>
            </a:r>
          </a:p>
        </p:txBody>
      </p:sp>
      <p:pic>
        <p:nvPicPr>
          <p:cNvPr id="44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82E9CCDD-47B8-4941-A0A1-26B747E7D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01" y="4619798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>
            <a:hlinkClick r:id="rId6" action="ppaction://hlinksldjump"/>
            <a:extLst>
              <a:ext uri="{FF2B5EF4-FFF2-40B4-BE49-F238E27FC236}">
                <a16:creationId xmlns:a16="http://schemas.microsoft.com/office/drawing/2014/main" id="{69AC0210-2CD5-42C7-B632-A4886A82BEC0}"/>
              </a:ext>
            </a:extLst>
          </p:cNvPr>
          <p:cNvSpPr txBox="1"/>
          <p:nvPr/>
        </p:nvSpPr>
        <p:spPr>
          <a:xfrm>
            <a:off x="4976865" y="4691333"/>
            <a:ext cx="1195389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Новороссийск</a:t>
            </a:r>
          </a:p>
        </p:txBody>
      </p:sp>
      <p:sp>
        <p:nvSpPr>
          <p:cNvPr id="46" name="TextBox 45">
            <a:hlinkClick r:id="rId6" action="ppaction://hlinksldjump"/>
            <a:extLst>
              <a:ext uri="{FF2B5EF4-FFF2-40B4-BE49-F238E27FC236}">
                <a16:creationId xmlns:a16="http://schemas.microsoft.com/office/drawing/2014/main" id="{5288F463-68D7-40A7-84AB-3374650F1CE5}"/>
              </a:ext>
            </a:extLst>
          </p:cNvPr>
          <p:cNvSpPr txBox="1"/>
          <p:nvPr/>
        </p:nvSpPr>
        <p:spPr>
          <a:xfrm>
            <a:off x="3986230" y="2228695"/>
            <a:ext cx="916835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Ленинград</a:t>
            </a:r>
          </a:p>
        </p:txBody>
      </p:sp>
      <p:pic>
        <p:nvPicPr>
          <p:cNvPr id="47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4C4B3FE4-FC40-4E49-A8CF-DC5775695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910" y="2117447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CEACF33D-59A7-4A5C-83DE-BA7AE9E25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739" y="2995172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hlinkClick r:id="rId6" action="ppaction://hlinksldjump"/>
            <a:extLst>
              <a:ext uri="{FF2B5EF4-FFF2-40B4-BE49-F238E27FC236}">
                <a16:creationId xmlns:a16="http://schemas.microsoft.com/office/drawing/2014/main" id="{55295030-197B-4CD3-B4FF-E8348DECCAEB}"/>
              </a:ext>
            </a:extLst>
          </p:cNvPr>
          <p:cNvSpPr txBox="1"/>
          <p:nvPr/>
        </p:nvSpPr>
        <p:spPr>
          <a:xfrm>
            <a:off x="4483049" y="3049309"/>
            <a:ext cx="916835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Смоленск</a:t>
            </a:r>
          </a:p>
        </p:txBody>
      </p:sp>
      <p:pic>
        <p:nvPicPr>
          <p:cNvPr id="50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47225C91-3428-4CBA-B41B-3DAF64A8C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912" y="2321742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hlinkClick r:id="rId6" action="ppaction://hlinksldjump"/>
            <a:extLst>
              <a:ext uri="{FF2B5EF4-FFF2-40B4-BE49-F238E27FC236}">
                <a16:creationId xmlns:a16="http://schemas.microsoft.com/office/drawing/2014/main" id="{E4F95B40-E855-40F4-866D-E05B47DD6649}"/>
              </a:ext>
            </a:extLst>
          </p:cNvPr>
          <p:cNvSpPr txBox="1"/>
          <p:nvPr/>
        </p:nvSpPr>
        <p:spPr>
          <a:xfrm>
            <a:off x="5289232" y="2398465"/>
            <a:ext cx="916835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Москва</a:t>
            </a:r>
          </a:p>
        </p:txBody>
      </p:sp>
      <p:pic>
        <p:nvPicPr>
          <p:cNvPr id="52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01193E6F-63D5-4B77-8A9F-5CD51F83B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413" y="2677370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>
            <a:hlinkClick r:id="rId6" action="ppaction://hlinksldjump"/>
            <a:extLst>
              <a:ext uri="{FF2B5EF4-FFF2-40B4-BE49-F238E27FC236}">
                <a16:creationId xmlns:a16="http://schemas.microsoft.com/office/drawing/2014/main" id="{0648C683-E12B-4A72-86CC-23E90174FE45}"/>
              </a:ext>
            </a:extLst>
          </p:cNvPr>
          <p:cNvSpPr txBox="1"/>
          <p:nvPr/>
        </p:nvSpPr>
        <p:spPr>
          <a:xfrm>
            <a:off x="5492732" y="2754092"/>
            <a:ext cx="916835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Тула</a:t>
            </a:r>
          </a:p>
        </p:txBody>
      </p:sp>
      <p:pic>
        <p:nvPicPr>
          <p:cNvPr id="54" name="Picture 2" descr="ÐÐ°ÑÑÐ¸Ð½ÐºÐ¸ Ð¿Ð¾ Ð·Ð°Ð¿ÑÐ¾ÑÑ ÐÐ²ÐµÐ·Ð´Ð° ÐÐµÑÐ¾Ñ ÑÐ¾Ð²ÐµÑÑÐºÐ¾Ð³Ð¾ ÑÐ¾ÑÐ·Ð°">
            <a:extLst>
              <a:ext uri="{FF2B5EF4-FFF2-40B4-BE49-F238E27FC236}">
                <a16:creationId xmlns:a16="http://schemas.microsoft.com/office/drawing/2014/main" id="{32E53446-054E-483A-B236-D5AD2E450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127" y="3777628"/>
            <a:ext cx="293319" cy="41668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hlinkClick r:id="rId6" action="ppaction://hlinksldjump"/>
            <a:extLst>
              <a:ext uri="{FF2B5EF4-FFF2-40B4-BE49-F238E27FC236}">
                <a16:creationId xmlns:a16="http://schemas.microsoft.com/office/drawing/2014/main" id="{596DD12D-4FC2-4178-A5BD-9C79EB12F05B}"/>
              </a:ext>
            </a:extLst>
          </p:cNvPr>
          <p:cNvSpPr txBox="1"/>
          <p:nvPr/>
        </p:nvSpPr>
        <p:spPr>
          <a:xfrm>
            <a:off x="5669446" y="3854350"/>
            <a:ext cx="916835" cy="195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4">
              <a:lnSpc>
                <a:spcPct val="114000"/>
              </a:lnSpc>
            </a:pPr>
            <a:r>
              <a:rPr lang="ru-RU" sz="1200" b="1" dirty="0">
                <a:solidFill>
                  <a:srgbClr val="C00000"/>
                </a:solidFill>
                <a:latin typeface="Roboto Slab"/>
              </a:rPr>
              <a:t>Волгоград</a:t>
            </a:r>
          </a:p>
        </p:txBody>
      </p:sp>
    </p:spTree>
    <p:extLst>
      <p:ext uri="{BB962C8B-B14F-4D97-AF65-F5344CB8AC3E}">
        <p14:creationId xmlns:p14="http://schemas.microsoft.com/office/powerpoint/2010/main" val="34182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Игры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Игры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deouroki_fonts2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4085</Words>
  <Application>Microsoft Office PowerPoint</Application>
  <PresentationFormat>Экран (16:9)</PresentationFormat>
  <Paragraphs>414</Paragraphs>
  <Slides>46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46</vt:i4>
      </vt:variant>
    </vt:vector>
  </HeadingPairs>
  <TitlesOfParts>
    <vt:vector size="53" baseType="lpstr">
      <vt:lpstr>Arial</vt:lpstr>
      <vt:lpstr>Calibri</vt:lpstr>
      <vt:lpstr>Open Sans</vt:lpstr>
      <vt:lpstr>Roboto Slab</vt:lpstr>
      <vt:lpstr>1_Тема Office</vt:lpstr>
      <vt:lpstr>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45</cp:revision>
  <dcterms:created xsi:type="dcterms:W3CDTF">2019-04-15T06:59:14Z</dcterms:created>
  <dcterms:modified xsi:type="dcterms:W3CDTF">2019-04-22T12:13:37Z</dcterms:modified>
</cp:coreProperties>
</file>