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autoCompressPictures="0">
  <p:sldMasterIdLst>
    <p:sldMasterId id="2147483660" r:id="rId1"/>
  </p:sldMasterIdLst>
  <p:notesMasterIdLst>
    <p:notesMasterId r:id="rId65"/>
  </p:notesMasterIdLst>
  <p:sldIdLst>
    <p:sldId id="256" r:id="rId2"/>
    <p:sldId id="389" r:id="rId3"/>
    <p:sldId id="388" r:id="rId4"/>
    <p:sldId id="262" r:id="rId5"/>
    <p:sldId id="411" r:id="rId6"/>
    <p:sldId id="412" r:id="rId7"/>
    <p:sldId id="390" r:id="rId8"/>
    <p:sldId id="413" r:id="rId9"/>
    <p:sldId id="414" r:id="rId10"/>
    <p:sldId id="391" r:id="rId11"/>
    <p:sldId id="415" r:id="rId12"/>
    <p:sldId id="416" r:id="rId13"/>
    <p:sldId id="392" r:id="rId14"/>
    <p:sldId id="417" r:id="rId15"/>
    <p:sldId id="418" r:id="rId16"/>
    <p:sldId id="393" r:id="rId17"/>
    <p:sldId id="421" r:id="rId18"/>
    <p:sldId id="422" r:id="rId19"/>
    <p:sldId id="394" r:id="rId20"/>
    <p:sldId id="423" r:id="rId21"/>
    <p:sldId id="424" r:id="rId22"/>
    <p:sldId id="395" r:id="rId23"/>
    <p:sldId id="425" r:id="rId24"/>
    <p:sldId id="426" r:id="rId25"/>
    <p:sldId id="396" r:id="rId26"/>
    <p:sldId id="427" r:id="rId27"/>
    <p:sldId id="428" r:id="rId28"/>
    <p:sldId id="397" r:id="rId29"/>
    <p:sldId id="429" r:id="rId30"/>
    <p:sldId id="430" r:id="rId31"/>
    <p:sldId id="398" r:id="rId32"/>
    <p:sldId id="431" r:id="rId33"/>
    <p:sldId id="432" r:id="rId34"/>
    <p:sldId id="399" r:id="rId35"/>
    <p:sldId id="433" r:id="rId36"/>
    <p:sldId id="434" r:id="rId37"/>
    <p:sldId id="400" r:id="rId38"/>
    <p:sldId id="435" r:id="rId39"/>
    <p:sldId id="436" r:id="rId40"/>
    <p:sldId id="401" r:id="rId41"/>
    <p:sldId id="437" r:id="rId42"/>
    <p:sldId id="438" r:id="rId43"/>
    <p:sldId id="402" r:id="rId44"/>
    <p:sldId id="439" r:id="rId45"/>
    <p:sldId id="440" r:id="rId46"/>
    <p:sldId id="403" r:id="rId47"/>
    <p:sldId id="441" r:id="rId48"/>
    <p:sldId id="442" r:id="rId49"/>
    <p:sldId id="404" r:id="rId50"/>
    <p:sldId id="443" r:id="rId51"/>
    <p:sldId id="444" r:id="rId52"/>
    <p:sldId id="405" r:id="rId53"/>
    <p:sldId id="445" r:id="rId54"/>
    <p:sldId id="446" r:id="rId55"/>
    <p:sldId id="406" r:id="rId56"/>
    <p:sldId id="447" r:id="rId57"/>
    <p:sldId id="448" r:id="rId58"/>
    <p:sldId id="407" r:id="rId59"/>
    <p:sldId id="449" r:id="rId60"/>
    <p:sldId id="450" r:id="rId61"/>
    <p:sldId id="408" r:id="rId62"/>
    <p:sldId id="451" r:id="rId63"/>
    <p:sldId id="452" r:id="rId64"/>
  </p:sldIdLst>
  <p:sldSz cx="9144000" cy="5143500" type="screen16x9"/>
  <p:notesSz cx="6858000" cy="9144000"/>
  <p:embeddedFontLst>
    <p:embeddedFont>
      <p:font typeface="Open Sans" panose="020B0606030504020204" pitchFamily="34" charset="0"/>
      <p:regular r:id="rId66"/>
      <p:bold r:id="rId67"/>
      <p:italic r:id="rId68"/>
      <p:boldItalic r:id="rId69"/>
    </p:embeddedFont>
    <p:embeddedFont>
      <p:font typeface="Calibri" panose="020F0502020204030204" pitchFamily="34" charset="0"/>
      <p:regular r:id="rId70"/>
      <p:bold r:id="rId71"/>
      <p:italic r:id="rId72"/>
      <p:boldItalic r:id="rId73"/>
    </p:embeddedFont>
    <p:embeddedFont>
      <p:font typeface="Roboto Slab" pitchFamily="2" charset="0"/>
      <p:regular r:id="rId74"/>
      <p:bold r:id="rId75"/>
    </p:embeddedFont>
  </p:embeddedFontLst>
  <p:defaultText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7" userDrawn="1">
          <p15:clr>
            <a:srgbClr val="A4A3A4"/>
          </p15:clr>
        </p15:guide>
        <p15:guide id="2" pos="226" userDrawn="1">
          <p15:clr>
            <a:srgbClr val="A4A3A4"/>
          </p15:clr>
        </p15:guide>
        <p15:guide id="3" pos="5556" userDrawn="1">
          <p15:clr>
            <a:srgbClr val="A4A3A4"/>
          </p15:clr>
        </p15:guide>
        <p15:guide id="4" orient="horz" pos="3003" userDrawn="1">
          <p15:clr>
            <a:srgbClr val="A4A3A4"/>
          </p15:clr>
        </p15:guide>
        <p15:guide id="5" pos="2971" userDrawn="1">
          <p15:clr>
            <a:srgbClr val="A4A3A4"/>
          </p15:clr>
        </p15:guide>
        <p15:guide id="6" pos="2744" userDrawn="1">
          <p15:clr>
            <a:srgbClr val="A4A3A4"/>
          </p15:clr>
        </p15:guide>
        <p15:guide id="7" pos="1837" userDrawn="1">
          <p15:clr>
            <a:srgbClr val="A4A3A4"/>
          </p15:clr>
        </p15:guide>
        <p15:guide id="8" pos="3923" userDrawn="1">
          <p15:clr>
            <a:srgbClr val="A4A3A4"/>
          </p15:clr>
        </p15:guide>
        <p15:guide id="9" pos="2064" userDrawn="1">
          <p15:clr>
            <a:srgbClr val="A4A3A4"/>
          </p15:clr>
        </p15:guide>
        <p15:guide id="10" pos="3674" userDrawn="1">
          <p15:clr>
            <a:srgbClr val="A4A3A4"/>
          </p15:clr>
        </p15:guide>
        <p15:guide id="13" orient="horz" pos="71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4F00"/>
    <a:srgbClr val="000000"/>
    <a:srgbClr val="222530"/>
    <a:srgbClr val="050607"/>
    <a:srgbClr val="777232"/>
    <a:srgbClr val="F7F6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0" autoAdjust="0"/>
    <p:restoredTop sz="94053" autoAdjust="0"/>
  </p:normalViewPr>
  <p:slideViewPr>
    <p:cSldViewPr snapToGrid="0">
      <p:cViewPr>
        <p:scale>
          <a:sx n="100" d="100"/>
          <a:sy n="100" d="100"/>
        </p:scale>
        <p:origin x="1848" y="714"/>
      </p:cViewPr>
      <p:guideLst>
        <p:guide orient="horz" pos="237"/>
        <p:guide pos="226"/>
        <p:guide pos="5556"/>
        <p:guide orient="horz" pos="3003"/>
        <p:guide pos="2971"/>
        <p:guide pos="2744"/>
        <p:guide pos="1837"/>
        <p:guide pos="3923"/>
        <p:guide pos="2064"/>
        <p:guide pos="3674"/>
        <p:guide orient="horz" pos="713"/>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1B41E-17B3-44CE-8E19-FCB63DD51A28}" type="datetimeFigureOut">
              <a:rPr lang="ru-RU" smtClean="0"/>
              <a:t>чт 06.05.21</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1DEFC-839A-4688-A129-6AA2F4833DA1}" type="slidenum">
              <a:rPr lang="ru-RU" smtClean="0"/>
              <a:t>‹#›</a:t>
            </a:fld>
            <a:endParaRPr lang="ru-RU"/>
          </a:p>
        </p:txBody>
      </p:sp>
    </p:spTree>
    <p:extLst>
      <p:ext uri="{BB962C8B-B14F-4D97-AF65-F5344CB8AC3E}">
        <p14:creationId xmlns:p14="http://schemas.microsoft.com/office/powerpoint/2010/main" val="1557357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761DEFC-839A-4688-A129-6AA2F4833DA1}" type="slidenum">
              <a:rPr lang="ru-RU" smtClean="0"/>
              <a:t>1</a:t>
            </a:fld>
            <a:endParaRPr lang="ru-RU"/>
          </a:p>
        </p:txBody>
      </p:sp>
    </p:spTree>
    <p:extLst>
      <p:ext uri="{BB962C8B-B14F-4D97-AF65-F5344CB8AC3E}">
        <p14:creationId xmlns:p14="http://schemas.microsoft.com/office/powerpoint/2010/main" val="2151041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2</a:t>
            </a:fld>
            <a:endParaRPr lang="ru-RU"/>
          </a:p>
        </p:txBody>
      </p:sp>
    </p:spTree>
    <p:extLst>
      <p:ext uri="{BB962C8B-B14F-4D97-AF65-F5344CB8AC3E}">
        <p14:creationId xmlns:p14="http://schemas.microsoft.com/office/powerpoint/2010/main" val="72958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761DEFC-839A-4688-A129-6AA2F4833DA1}" type="slidenum">
              <a:rPr lang="ru-RU" smtClean="0"/>
              <a:t>3</a:t>
            </a:fld>
            <a:endParaRPr lang="ru-RU"/>
          </a:p>
        </p:txBody>
      </p:sp>
    </p:spTree>
    <p:extLst>
      <p:ext uri="{BB962C8B-B14F-4D97-AF65-F5344CB8AC3E}">
        <p14:creationId xmlns:p14="http://schemas.microsoft.com/office/powerpoint/2010/main" val="3807875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4</a:t>
            </a:fld>
            <a:endParaRPr lang="ru-RU"/>
          </a:p>
        </p:txBody>
      </p:sp>
    </p:spTree>
    <p:extLst>
      <p:ext uri="{BB962C8B-B14F-4D97-AF65-F5344CB8AC3E}">
        <p14:creationId xmlns:p14="http://schemas.microsoft.com/office/powerpoint/2010/main" val="2130990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7</a:t>
            </a:fld>
            <a:endParaRPr lang="ru-RU"/>
          </a:p>
        </p:txBody>
      </p:sp>
    </p:spTree>
    <p:extLst>
      <p:ext uri="{BB962C8B-B14F-4D97-AF65-F5344CB8AC3E}">
        <p14:creationId xmlns:p14="http://schemas.microsoft.com/office/powerpoint/2010/main" val="1770999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761DEFC-839A-4688-A129-6AA2F4833DA1}" type="slidenum">
              <a:rPr lang="ru-RU" smtClean="0"/>
              <a:t>13</a:t>
            </a:fld>
            <a:endParaRPr lang="ru-RU"/>
          </a:p>
        </p:txBody>
      </p:sp>
    </p:spTree>
    <p:extLst>
      <p:ext uri="{BB962C8B-B14F-4D97-AF65-F5344CB8AC3E}">
        <p14:creationId xmlns:p14="http://schemas.microsoft.com/office/powerpoint/2010/main" val="2920456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32</a:t>
            </a:fld>
            <a:endParaRPr lang="ru-RU"/>
          </a:p>
        </p:txBody>
      </p:sp>
    </p:spTree>
    <p:extLst>
      <p:ext uri="{BB962C8B-B14F-4D97-AF65-F5344CB8AC3E}">
        <p14:creationId xmlns:p14="http://schemas.microsoft.com/office/powerpoint/2010/main" val="3236052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761DEFC-839A-4688-A129-6AA2F4833DA1}" type="slidenum">
              <a:rPr lang="ru-RU" smtClean="0"/>
              <a:t>52</a:t>
            </a:fld>
            <a:endParaRPr lang="ru-RU"/>
          </a:p>
        </p:txBody>
      </p:sp>
    </p:spTree>
    <p:extLst>
      <p:ext uri="{BB962C8B-B14F-4D97-AF65-F5344CB8AC3E}">
        <p14:creationId xmlns:p14="http://schemas.microsoft.com/office/powerpoint/2010/main" val="1391785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53</a:t>
            </a:fld>
            <a:endParaRPr lang="ru-RU"/>
          </a:p>
        </p:txBody>
      </p:sp>
    </p:spTree>
    <p:extLst>
      <p:ext uri="{BB962C8B-B14F-4D97-AF65-F5344CB8AC3E}">
        <p14:creationId xmlns:p14="http://schemas.microsoft.com/office/powerpoint/2010/main" val="3724160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59</a:t>
            </a:fld>
            <a:endParaRPr lang="ru-RU"/>
          </a:p>
        </p:txBody>
      </p:sp>
    </p:spTree>
    <p:extLst>
      <p:ext uri="{BB962C8B-B14F-4D97-AF65-F5344CB8AC3E}">
        <p14:creationId xmlns:p14="http://schemas.microsoft.com/office/powerpoint/2010/main" val="2156923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1761DEFC-839A-4688-A129-6AA2F4833DA1}" type="slidenum">
              <a:rPr lang="ru-RU" smtClean="0"/>
              <a:t>61</a:t>
            </a:fld>
            <a:endParaRPr lang="ru-RU"/>
          </a:p>
        </p:txBody>
      </p:sp>
    </p:spTree>
    <p:extLst>
      <p:ext uri="{BB962C8B-B14F-4D97-AF65-F5344CB8AC3E}">
        <p14:creationId xmlns:p14="http://schemas.microsoft.com/office/powerpoint/2010/main" val="42988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ru-RU"/>
              <a:t>Образец заголовка</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чт 06.05.21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91159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чт 06.05.21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834865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ru-RU"/>
              <a:t>Образец заголовка</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E06E679-DC75-4745-852D-F583D5FA2C9D}" type="datetimeFigureOut">
              <a:rPr lang="ru-RU" smtClean="0"/>
              <a:t>чт 06.05.21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79577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E06E679-DC75-4745-852D-F583D5FA2C9D}" type="datetimeFigureOut">
              <a:rPr lang="ru-RU" smtClean="0"/>
              <a:t>чт 06.05.21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789636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629842" y="1878806"/>
            <a:ext cx="3868340"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629150" y="1878806"/>
            <a:ext cx="3887391" cy="276344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E06E679-DC75-4745-852D-F583D5FA2C9D}" type="datetimeFigureOut">
              <a:rPr lang="ru-RU" smtClean="0"/>
              <a:t>чт 06.05.21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3190836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E06E679-DC75-4745-852D-F583D5FA2C9D}" type="datetimeFigureOut">
              <a:rPr lang="ru-RU" smtClean="0"/>
              <a:t>чт 06.05.21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362526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06E679-DC75-4745-852D-F583D5FA2C9D}" type="datetimeFigureOut">
              <a:rPr lang="ru-RU" smtClean="0"/>
              <a:t>чт 06.05.21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54606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CE06E679-DC75-4745-852D-F583D5FA2C9D}" type="datetimeFigureOut">
              <a:rPr lang="ru-RU" smtClean="0"/>
              <a:t>чт 06.05.21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399515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a:t>Вставка рисунка</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CE06E679-DC75-4745-852D-F583D5FA2C9D}" type="datetimeFigureOut">
              <a:rPr lang="ru-RU" smtClean="0"/>
              <a:t>чт 06.05.21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406455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чт 06.05.21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724224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чт 06.05.21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07044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E06E679-DC75-4745-852D-F583D5FA2C9D}" type="datetimeFigureOut">
              <a:rPr lang="ru-RU" smtClean="0"/>
              <a:t>чт 06.05.21</a:t>
            </a:fld>
            <a:endParaRPr lang="ru-RU"/>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721A449-B48E-44C3-9B97-791039936F93}" type="slidenum">
              <a:rPr lang="ru-RU" smtClean="0"/>
              <a:t>‹#›</a:t>
            </a:fld>
            <a:endParaRPr lang="ru-RU"/>
          </a:p>
        </p:txBody>
      </p:sp>
    </p:spTree>
    <p:extLst>
      <p:ext uri="{BB962C8B-B14F-4D97-AF65-F5344CB8AC3E}">
        <p14:creationId xmlns:p14="http://schemas.microsoft.com/office/powerpoint/2010/main" val="1047179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slide" Target="slide1.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34.xml"/><Relationship Id="rId18" Type="http://schemas.openxmlformats.org/officeDocument/2006/relationships/slide" Target="slide43.xml"/><Relationship Id="rId26" Type="http://schemas.openxmlformats.org/officeDocument/2006/relationships/slide" Target="slide55.xml"/><Relationship Id="rId3" Type="http://schemas.openxmlformats.org/officeDocument/2006/relationships/slide" Target="slide4.xml"/><Relationship Id="rId21" Type="http://schemas.openxmlformats.org/officeDocument/2006/relationships/image" Target="../media/image4.png"/><Relationship Id="rId7" Type="http://schemas.openxmlformats.org/officeDocument/2006/relationships/slide" Target="slide7.xml"/><Relationship Id="rId12" Type="http://schemas.openxmlformats.org/officeDocument/2006/relationships/slide" Target="slide25.xml"/><Relationship Id="rId17" Type="http://schemas.openxmlformats.org/officeDocument/2006/relationships/slide" Target="slide40.xml"/><Relationship Id="rId25" Type="http://schemas.openxmlformats.org/officeDocument/2006/relationships/slide" Target="slide58.xml"/><Relationship Id="rId2" Type="http://schemas.openxmlformats.org/officeDocument/2006/relationships/notesSlide" Target="../notesSlides/notesSlide3.xml"/><Relationship Id="rId16" Type="http://schemas.openxmlformats.org/officeDocument/2006/relationships/slide" Target="slide37.xml"/><Relationship Id="rId20" Type="http://schemas.openxmlformats.org/officeDocument/2006/relationships/slide" Target="slide52.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slide" Target="slide22.xml"/><Relationship Id="rId24" Type="http://schemas.openxmlformats.org/officeDocument/2006/relationships/slide" Target="slide46.xml"/><Relationship Id="rId5" Type="http://schemas.openxmlformats.org/officeDocument/2006/relationships/slide" Target="slide13.xml"/><Relationship Id="rId15" Type="http://schemas.openxmlformats.org/officeDocument/2006/relationships/slide" Target="slide31.xml"/><Relationship Id="rId23" Type="http://schemas.openxmlformats.org/officeDocument/2006/relationships/image" Target="../media/image8.png"/><Relationship Id="rId10" Type="http://schemas.openxmlformats.org/officeDocument/2006/relationships/slide" Target="slide19.xml"/><Relationship Id="rId19" Type="http://schemas.openxmlformats.org/officeDocument/2006/relationships/slide" Target="slide49.xml"/><Relationship Id="rId4" Type="http://schemas.openxmlformats.org/officeDocument/2006/relationships/image" Target="../media/image5.png"/><Relationship Id="rId9" Type="http://schemas.openxmlformats.org/officeDocument/2006/relationships/slide" Target="slide16.xml"/><Relationship Id="rId14" Type="http://schemas.openxmlformats.org/officeDocument/2006/relationships/slide" Target="slide28.xml"/><Relationship Id="rId22" Type="http://schemas.openxmlformats.org/officeDocument/2006/relationships/image" Target="../media/image7.png"/><Relationship Id="rId27" Type="http://schemas.openxmlformats.org/officeDocument/2006/relationships/slide" Target="slide6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6.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8.xml"/><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14.xml"/><Relationship Id="rId4" Type="http://schemas.openxmlformats.org/officeDocument/2006/relationships/slide" Target="slide15.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20.xml"/></Relationships>
</file>

<file path=ppt/slides/_rels/slide2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2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33.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slide" Target="slide3.xml"/></Relationships>
</file>

<file path=ppt/slides/_rels/slide3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36.xml"/></Relationships>
</file>

<file path=ppt/slides/_rels/slide3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3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37.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40.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41.xml"/></Relationships>
</file>

<file path=ppt/slides/_rels/slide4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45.xml"/></Relationships>
</file>

<file path=ppt/slides/_rels/slide4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46.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47.xml"/></Relationships>
</file>

<file path=ppt/slides/_rels/slide4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4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49.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50.xml"/></Relationships>
</file>

<file path=ppt/slides/_rels/slide5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5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54.xml"/><Relationship Id="rId4" Type="http://schemas.openxmlformats.org/officeDocument/2006/relationships/slide" Target="slide53.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slide" Target="slide3.xml"/></Relationships>
</file>

<file path=ppt/slides/_rels/slide5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55.xml.rels><?xml version="1.0" encoding="UTF-8" standalone="yes"?>
<Relationships xmlns="http://schemas.openxmlformats.org/package/2006/relationships"><Relationship Id="rId3" Type="http://schemas.openxmlformats.org/officeDocument/2006/relationships/slide" Target="slide56.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57.xml"/></Relationships>
</file>

<file path=ppt/slides/_rels/slide5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5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58.xml.rels><?xml version="1.0" encoding="UTF-8" standalone="yes"?>
<Relationships xmlns="http://schemas.openxmlformats.org/package/2006/relationships"><Relationship Id="rId3" Type="http://schemas.openxmlformats.org/officeDocument/2006/relationships/slide" Target="slide60.xm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59.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slide" Target="slide3.xml"/></Relationships>
</file>

<file path=ppt/slides/_rels/slide6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slide" Target="slide62.xml"/><Relationship Id="rId4" Type="http://schemas.openxmlformats.org/officeDocument/2006/relationships/slide" Target="slide63.xml"/></Relationships>
</file>

<file path=ppt/slides/_rels/slide6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6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88EE7C0-DBEB-4057-9F7C-8E098546D5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81" t="1459" r="22816" b="34669"/>
          <a:stretch/>
        </p:blipFill>
        <p:spPr bwMode="auto">
          <a:xfrm>
            <a:off x="4519750" y="0"/>
            <a:ext cx="4624250" cy="5146766"/>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F1ECCFFA-D7F7-4CED-80D8-06674274ED8F}"/>
              </a:ext>
            </a:extLst>
          </p:cNvPr>
          <p:cNvPicPr>
            <a:picLocks noChangeAspect="1"/>
          </p:cNvPicPr>
          <p:nvPr/>
        </p:nvPicPr>
        <p:blipFill>
          <a:blip r:embed="rId4"/>
          <a:stretch>
            <a:fillRect/>
          </a:stretch>
        </p:blipFill>
        <p:spPr>
          <a:xfrm>
            <a:off x="0" y="0"/>
            <a:ext cx="6162675" cy="5143500"/>
          </a:xfrm>
          <a:prstGeom prst="rect">
            <a:avLst/>
          </a:prstGeom>
        </p:spPr>
      </p:pic>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0" name="TextBox 9"/>
          <p:cNvSpPr txBox="1"/>
          <p:nvPr/>
        </p:nvSpPr>
        <p:spPr>
          <a:xfrm>
            <a:off x="193129" y="1127739"/>
            <a:ext cx="4392613" cy="1477328"/>
          </a:xfrm>
          <a:prstGeom prst="rect">
            <a:avLst/>
          </a:prstGeom>
          <a:noFill/>
        </p:spPr>
        <p:txBody>
          <a:bodyPr wrap="square" lIns="0" tIns="0" rIns="0" bIns="0" rtlCol="0">
            <a:spAutoFit/>
          </a:bodyPr>
          <a:lstStyle/>
          <a:p>
            <a:pPr algn="ctr" defTabSz="914377"/>
            <a:r>
              <a:rPr lang="ru-RU" sz="4800" b="1">
                <a:solidFill>
                  <a:schemeClr val="bg1"/>
                </a:solidFill>
                <a:latin typeface="+mj-lt"/>
              </a:rPr>
              <a:t>Александр Невский</a:t>
            </a:r>
          </a:p>
        </p:txBody>
      </p:sp>
      <p:sp>
        <p:nvSpPr>
          <p:cNvPr id="19" name="Скругленный прямоугольник 18">
            <a:hlinkClick r:id="rId6" action="ppaction://hlinksldjump"/>
          </p:cNvPr>
          <p:cNvSpPr/>
          <p:nvPr/>
        </p:nvSpPr>
        <p:spPr>
          <a:xfrm>
            <a:off x="1196554" y="3001418"/>
            <a:ext cx="2219508" cy="674603"/>
          </a:xfrm>
          <a:prstGeom prst="roundRect">
            <a:avLst/>
          </a:prstGeom>
          <a:solidFill>
            <a:srgbClr val="00B050"/>
          </a:solidFill>
          <a:ln>
            <a:noFill/>
          </a:ln>
          <a:effectLst>
            <a:outerShdw blurRad="127000" dist="127000" dir="5400000" sx="90000" sy="9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0000" tIns="180000" rIns="360000" bIns="180000" rtlCol="0" anchor="ctr">
            <a:spAutoFit/>
          </a:bodyPr>
          <a:lstStyle/>
          <a:p>
            <a:pPr algn="ctr"/>
            <a:r>
              <a:rPr lang="ru-RU" sz="1600">
                <a:solidFill>
                  <a:schemeClr val="bg1"/>
                </a:solidFill>
                <a:latin typeface="+mj-lt"/>
              </a:rPr>
              <a:t>Начать игру</a:t>
            </a:r>
          </a:p>
        </p:txBody>
      </p:sp>
      <p:sp>
        <p:nvSpPr>
          <p:cNvPr id="20" name="TextBox 19">
            <a:hlinkClick r:id="rId7" action="ppaction://hlinksldjump"/>
          </p:cNvPr>
          <p:cNvSpPr txBox="1"/>
          <p:nvPr/>
        </p:nvSpPr>
        <p:spPr>
          <a:xfrm>
            <a:off x="1461365" y="3995991"/>
            <a:ext cx="1689886" cy="338554"/>
          </a:xfrm>
          <a:prstGeom prst="rect">
            <a:avLst/>
          </a:prstGeom>
          <a:noFill/>
        </p:spPr>
        <p:txBody>
          <a:bodyPr wrap="none" rtlCol="0">
            <a:spAutoFit/>
          </a:bodyPr>
          <a:lstStyle/>
          <a:p>
            <a:pPr algn="ctr" defTabSz="685800"/>
            <a:r>
              <a:rPr lang="ru-RU" sz="1600">
                <a:solidFill>
                  <a:schemeClr val="bg1"/>
                </a:solidFill>
                <a:latin typeface="Roboto Slab" pitchFamily="2" charset="0"/>
                <a:ea typeface="Roboto Slab" pitchFamily="2" charset="0"/>
                <a:hlinkClick r:id="" action="ppaction://noaction">
                  <a:extLst>
                    <a:ext uri="{A12FA001-AC4F-418D-AE19-62706E023703}">
                      <ahyp:hlinkClr xmlns:ahyp="http://schemas.microsoft.com/office/drawing/2018/hyperlinkcolor" xmlns="" val="tx"/>
                    </a:ext>
                  </a:extLst>
                </a:hlinkClick>
              </a:rPr>
              <a:t>Правила игры</a:t>
            </a:r>
            <a:endParaRPr lang="ru-RU" sz="1600">
              <a:solidFill>
                <a:schemeClr val="bg1"/>
              </a:solidFill>
              <a:latin typeface="Roboto Slab" pitchFamily="2" charset="0"/>
              <a:ea typeface="Roboto Slab" pitchFamily="2" charset="0"/>
            </a:endParaRPr>
          </a:p>
        </p:txBody>
      </p:sp>
    </p:spTree>
    <p:extLst>
      <p:ext uri="{BB962C8B-B14F-4D97-AF65-F5344CB8AC3E}">
        <p14:creationId xmlns:p14="http://schemas.microsoft.com/office/powerpoint/2010/main" val="2164169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1" name="TextBox 10"/>
          <p:cNvSpPr txBox="1"/>
          <p:nvPr/>
        </p:nvSpPr>
        <p:spPr>
          <a:xfrm>
            <a:off x="358776" y="1166813"/>
            <a:ext cx="4033838" cy="1723549"/>
          </a:xfrm>
          <a:prstGeom prst="rect">
            <a:avLst/>
          </a:prstGeom>
          <a:noFill/>
        </p:spPr>
        <p:txBody>
          <a:bodyPr wrap="square" lIns="0" tIns="0" rIns="0" bIns="0" rtlCol="0">
            <a:spAutoFit/>
          </a:bodyPr>
          <a:lstStyle/>
          <a:p>
            <a:pPr defTabSz="914377"/>
            <a:r>
              <a:rPr lang="ru-RU" sz="1400" dirty="0">
                <a:solidFill>
                  <a:schemeClr val="bg1"/>
                </a:solidFill>
              </a:rPr>
              <a:t>В игре принимают участие две команды. </a:t>
            </a:r>
          </a:p>
          <a:p>
            <a:pPr defTabSz="914377"/>
            <a:endParaRPr lang="ru-RU" sz="1400" dirty="0">
              <a:solidFill>
                <a:schemeClr val="bg1"/>
              </a:solidFill>
            </a:endParaRPr>
          </a:p>
          <a:p>
            <a:pPr defTabSz="914377"/>
            <a:r>
              <a:rPr lang="ru-RU" sz="1400" dirty="0">
                <a:solidFill>
                  <a:schemeClr val="bg1"/>
                </a:solidFill>
              </a:rPr>
              <a:t>Открывать поля можно в произвольном порядке. Для этого командам необходимо ответить на ряд вопросов.</a:t>
            </a:r>
          </a:p>
          <a:p>
            <a:pPr defTabSz="914377"/>
            <a:endParaRPr lang="ru-RU" sz="1400" dirty="0">
              <a:solidFill>
                <a:schemeClr val="bg1"/>
              </a:solidFill>
            </a:endParaRPr>
          </a:p>
          <a:p>
            <a:pPr defTabSz="914377"/>
            <a:r>
              <a:rPr lang="ru-RU" sz="1400" dirty="0">
                <a:solidFill>
                  <a:schemeClr val="bg1"/>
                </a:solidFill>
              </a:rPr>
              <a:t>По жребию определяется та команда, которая начинает игру первой.</a:t>
            </a:r>
          </a:p>
        </p:txBody>
      </p:sp>
      <p:sp>
        <p:nvSpPr>
          <p:cNvPr id="12" name="TextBox 11"/>
          <p:cNvSpPr txBox="1"/>
          <p:nvPr/>
        </p:nvSpPr>
        <p:spPr>
          <a:xfrm>
            <a:off x="4751388" y="1166813"/>
            <a:ext cx="4033837" cy="2154436"/>
          </a:xfrm>
          <a:prstGeom prst="rect">
            <a:avLst/>
          </a:prstGeom>
          <a:noFill/>
        </p:spPr>
        <p:txBody>
          <a:bodyPr wrap="square" lIns="0" tIns="0" rIns="0" bIns="0" rtlCol="0">
            <a:spAutoFit/>
          </a:bodyPr>
          <a:lstStyle/>
          <a:p>
            <a:pPr defTabSz="914377"/>
            <a:r>
              <a:rPr lang="ru-RU" sz="1400" dirty="0">
                <a:solidFill>
                  <a:schemeClr val="bg1"/>
                </a:solidFill>
              </a:rPr>
              <a:t>Нажав на клетку игрового поля, команда должна будет ответить на вопрос. </a:t>
            </a:r>
          </a:p>
          <a:p>
            <a:pPr defTabSz="914377"/>
            <a:endParaRPr lang="ru-RU" sz="1400" dirty="0">
              <a:solidFill>
                <a:schemeClr val="bg1"/>
              </a:solidFill>
            </a:endParaRPr>
          </a:p>
          <a:p>
            <a:pPr defTabSz="914377"/>
            <a:r>
              <a:rPr lang="ru-RU" sz="1400" dirty="0">
                <a:solidFill>
                  <a:schemeClr val="bg1"/>
                </a:solidFill>
              </a:rPr>
              <a:t>Если команда ответила правильно, то она может сделать ещё один ход. Если неправильно, то ход переходит к команде соперника. </a:t>
            </a:r>
          </a:p>
          <a:p>
            <a:pPr defTabSz="914377"/>
            <a:endParaRPr lang="ru-RU" sz="1400" dirty="0">
              <a:solidFill>
                <a:schemeClr val="bg1"/>
              </a:solidFill>
            </a:endParaRPr>
          </a:p>
          <a:p>
            <a:pPr defTabSz="914377"/>
            <a:r>
              <a:rPr lang="ru-RU" sz="1400" dirty="0">
                <a:solidFill>
                  <a:schemeClr val="bg1"/>
                </a:solidFill>
              </a:rPr>
              <a:t>Выигрывает та команда, которая правильно ответит на большее количество вопросов. </a:t>
            </a:r>
          </a:p>
        </p:txBody>
      </p:sp>
      <p:sp>
        <p:nvSpPr>
          <p:cNvPr id="15" name="Прямоугольник с двумя скругленными соседними углами 14"/>
          <p:cNvSpPr/>
          <p:nvPr/>
        </p:nvSpPr>
        <p:spPr>
          <a:xfrm rot="10800000">
            <a:off x="3132000" y="4499"/>
            <a:ext cx="288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445730" y="107151"/>
            <a:ext cx="2252540"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Правила игры</a:t>
            </a:r>
          </a:p>
        </p:txBody>
      </p:sp>
      <p:sp>
        <p:nvSpPr>
          <p:cNvPr id="19" name="Скругленный прямоугольник 18">
            <a:hlinkClick r:id="rId4" action="ppaction://hlinksldjump"/>
          </p:cNvPr>
          <p:cNvSpPr/>
          <p:nvPr/>
        </p:nvSpPr>
        <p:spPr>
          <a:xfrm>
            <a:off x="7589836" y="4361858"/>
            <a:ext cx="1195389" cy="405405"/>
          </a:xfrm>
          <a:prstGeom prst="roundRect">
            <a:avLst/>
          </a:prstGeom>
          <a:solidFill>
            <a:srgbClr val="00B05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bg1"/>
                </a:solidFill>
              </a:rPr>
              <a:t>К меню</a:t>
            </a:r>
          </a:p>
        </p:txBody>
      </p:sp>
    </p:spTree>
    <p:extLst>
      <p:ext uri="{BB962C8B-B14F-4D97-AF65-F5344CB8AC3E}">
        <p14:creationId xmlns:p14="http://schemas.microsoft.com/office/powerpoint/2010/main" val="3942951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 name="Прямоугольник с двумя скругленными соседними углами 633"/>
          <p:cNvSpPr/>
          <p:nvPr/>
        </p:nvSpPr>
        <p:spPr>
          <a:xfrm rot="10800000">
            <a:off x="3132000" y="-4047"/>
            <a:ext cx="288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635" name="TextBox 634"/>
          <p:cNvSpPr txBox="1"/>
          <p:nvPr/>
        </p:nvSpPr>
        <p:spPr>
          <a:xfrm>
            <a:off x="3279021" y="107151"/>
            <a:ext cx="2585965"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Выберите вопрос</a:t>
            </a:r>
          </a:p>
        </p:txBody>
      </p:sp>
      <p:pic>
        <p:nvPicPr>
          <p:cNvPr id="281" name="Рисунок 280">
            <a:hlinkClick r:id="rId3" action="ppaction://hlinksldjump"/>
            <a:extLst>
              <a:ext uri="{FF2B5EF4-FFF2-40B4-BE49-F238E27FC236}">
                <a16:creationId xmlns:a16="http://schemas.microsoft.com/office/drawing/2014/main" id="{4D6D5027-CEA9-4C96-B2EE-F8FAED955261}"/>
              </a:ext>
            </a:extLst>
          </p:cNvPr>
          <p:cNvPicPr preferRelativeResize="0">
            <a:picLocks/>
          </p:cNvPicPr>
          <p:nvPr/>
        </p:nvPicPr>
        <p:blipFill rotWithShape="1">
          <a:blip r:embed="rId4">
            <a:extLst>
              <a:ext uri="{28A0092B-C50C-407E-A947-70E740481C1C}">
                <a14:useLocalDpi xmlns:a14="http://schemas.microsoft.com/office/drawing/2010/main" val="0"/>
              </a:ext>
            </a:extLst>
          </a:blip>
          <a:srcRect r="37013"/>
          <a:stretch/>
        </p:blipFill>
        <p:spPr>
          <a:xfrm>
            <a:off x="7564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291" name="Рисунок 290">
            <a:hlinkClick r:id="rId5" action="ppaction://hlinksldjump"/>
            <a:extLst>
              <a:ext uri="{FF2B5EF4-FFF2-40B4-BE49-F238E27FC236}">
                <a16:creationId xmlns:a16="http://schemas.microsoft.com/office/drawing/2014/main" id="{2B0B6FD8-ECC2-4992-BF5D-989ABFF854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219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297" name="Рисунок 296">
            <a:hlinkClick r:id="rId7" action="ppaction://hlinksldjump"/>
            <a:extLst>
              <a:ext uri="{FF2B5EF4-FFF2-40B4-BE49-F238E27FC236}">
                <a16:creationId xmlns:a16="http://schemas.microsoft.com/office/drawing/2014/main" id="{872B6FD7-FA5A-4C4F-AC55-B4FC93DB27AF}"/>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17449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298" name="Рисунок 297">
            <a:hlinkClick r:id="rId8" action="ppaction://hlinksldjump"/>
            <a:extLst>
              <a:ext uri="{FF2B5EF4-FFF2-40B4-BE49-F238E27FC236}">
                <a16:creationId xmlns:a16="http://schemas.microsoft.com/office/drawing/2014/main" id="{8DD707E1-1517-42D3-90C0-E44BE8254396}"/>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27334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30" name="Рисунок 29">
            <a:hlinkClick r:id="rId9" action="ppaction://hlinksldjump"/>
            <a:extLst>
              <a:ext uri="{FF2B5EF4-FFF2-40B4-BE49-F238E27FC236}">
                <a16:creationId xmlns:a16="http://schemas.microsoft.com/office/drawing/2014/main" id="{62736321-9C93-4EA8-BEBB-9EC660D06C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04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31" name="Рисунок 30">
            <a:hlinkClick r:id="rId10" action="ppaction://hlinksldjump"/>
            <a:extLst>
              <a:ext uri="{FF2B5EF4-FFF2-40B4-BE49-F238E27FC236}">
                <a16:creationId xmlns:a16="http://schemas.microsoft.com/office/drawing/2014/main" id="{9225A12B-A0B8-4CE3-910E-90D39F5A28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89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32" name="Рисунок 31">
            <a:hlinkClick r:id="rId11" action="ppaction://hlinksldjump"/>
            <a:extLst>
              <a:ext uri="{FF2B5EF4-FFF2-40B4-BE49-F238E27FC236}">
                <a16:creationId xmlns:a16="http://schemas.microsoft.com/office/drawing/2014/main" id="{BBAD302F-C482-4AFC-B740-866BA8798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7455"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33" name="Рисунок 32">
            <a:hlinkClick r:id="rId12" action="ppaction://hlinksldjump"/>
            <a:extLst>
              <a:ext uri="{FF2B5EF4-FFF2-40B4-BE49-F238E27FC236}">
                <a16:creationId xmlns:a16="http://schemas.microsoft.com/office/drawing/2014/main" id="{D8931356-023A-4258-BEEF-5F237FC9B6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75953" y="986918"/>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1" name="Рисунок 60">
            <a:hlinkClick r:id="rId13" action="ppaction://hlinksldjump"/>
            <a:extLst>
              <a:ext uri="{FF2B5EF4-FFF2-40B4-BE49-F238E27FC236}">
                <a16:creationId xmlns:a16="http://schemas.microsoft.com/office/drawing/2014/main" id="{C6911FBB-0EE7-446D-92F8-DEFCFDA64C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7072"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2" name="Рисунок 61">
            <a:hlinkClick r:id="rId14" action="ppaction://hlinksldjump"/>
            <a:extLst>
              <a:ext uri="{FF2B5EF4-FFF2-40B4-BE49-F238E27FC236}">
                <a16:creationId xmlns:a16="http://schemas.microsoft.com/office/drawing/2014/main" id="{8F0DFB50-2FBA-47D3-82D6-408968C7BD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37630"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3" name="Рисунок 62">
            <a:hlinkClick r:id="rId15" action="ppaction://hlinksldjump"/>
            <a:extLst>
              <a:ext uri="{FF2B5EF4-FFF2-40B4-BE49-F238E27FC236}">
                <a16:creationId xmlns:a16="http://schemas.microsoft.com/office/drawing/2014/main" id="{274B1F7F-44DA-4FF5-BD43-3096BB242B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27351"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4" name="Рисунок 63">
            <a:hlinkClick r:id="rId16" action="ppaction://hlinksldjump"/>
            <a:extLst>
              <a:ext uri="{FF2B5EF4-FFF2-40B4-BE49-F238E27FC236}">
                <a16:creationId xmlns:a16="http://schemas.microsoft.com/office/drawing/2014/main" id="{C9A4D8FF-245A-48E8-B293-FD257DF070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6793"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5" name="Рисунок 64">
            <a:hlinkClick r:id="rId17" action="ppaction://hlinksldjump"/>
            <a:extLst>
              <a:ext uri="{FF2B5EF4-FFF2-40B4-BE49-F238E27FC236}">
                <a16:creationId xmlns:a16="http://schemas.microsoft.com/office/drawing/2014/main" id="{5AD19CD0-4366-4EAF-B58C-05983BB96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6514"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66" name="Рисунок 65">
            <a:hlinkClick r:id="rId18" action="ppaction://hlinksldjump"/>
            <a:extLst>
              <a:ext uri="{FF2B5EF4-FFF2-40B4-BE49-F238E27FC236}">
                <a16:creationId xmlns:a16="http://schemas.microsoft.com/office/drawing/2014/main" id="{B7D5E1BF-1FBC-4821-817E-1F09AED915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6235" y="1959205"/>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70" name="Рисунок 69">
            <a:hlinkClick r:id="rId19" action="ppaction://hlinksldjump"/>
            <a:extLst>
              <a:ext uri="{FF2B5EF4-FFF2-40B4-BE49-F238E27FC236}">
                <a16:creationId xmlns:a16="http://schemas.microsoft.com/office/drawing/2014/main" id="{9A7D400E-79F3-4F81-B600-9C730E39EA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8358" y="2963637"/>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73" name="Рисунок 72">
            <a:hlinkClick r:id="rId20" action="ppaction://hlinksldjump"/>
            <a:extLst>
              <a:ext uri="{FF2B5EF4-FFF2-40B4-BE49-F238E27FC236}">
                <a16:creationId xmlns:a16="http://schemas.microsoft.com/office/drawing/2014/main" id="{5886C606-DAC3-4B80-ABC7-0F0D7C489F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0806" y="2963637"/>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28" name="Рисунок 27">
            <a:extLst>
              <a:ext uri="{FF2B5EF4-FFF2-40B4-BE49-F238E27FC236}">
                <a16:creationId xmlns:a16="http://schemas.microsoft.com/office/drawing/2014/main" id="{97011AA5-59B4-409C-BD24-2D206C75878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pic>
        <p:nvPicPr>
          <p:cNvPr id="3"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22">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23">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
        <p:nvSpPr>
          <p:cNvPr id="2" name="Скругленный прямоугольник 15">
            <a:hlinkClick r:id="" action="ppaction://hlinkshowjump?jump=endshow"/>
            <a:extLst>
              <a:ext uri="{FF2B5EF4-FFF2-40B4-BE49-F238E27FC236}">
                <a16:creationId xmlns:a16="http://schemas.microsoft.com/office/drawing/2014/main" id="{EB395891-6CC2-424A-924A-F434DE9EB6D4}"/>
              </a:ext>
            </a:extLst>
          </p:cNvPr>
          <p:cNvSpPr/>
          <p:nvPr/>
        </p:nvSpPr>
        <p:spPr>
          <a:xfrm>
            <a:off x="3956702" y="4307080"/>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a:solidFill>
                  <a:schemeClr val="tx1"/>
                </a:solidFill>
              </a:rPr>
              <a:t>Завершить игру</a:t>
            </a:r>
          </a:p>
        </p:txBody>
      </p:sp>
      <p:pic>
        <p:nvPicPr>
          <p:cNvPr id="72" name="Рисунок 71">
            <a:hlinkClick r:id="rId24" action="ppaction://hlinksldjump"/>
            <a:extLst>
              <a:ext uri="{FF2B5EF4-FFF2-40B4-BE49-F238E27FC236}">
                <a16:creationId xmlns:a16="http://schemas.microsoft.com/office/drawing/2014/main" id="{263092C0-071D-44FF-AD1D-5E4E7CCA89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5910" y="2963637"/>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81" name="Рисунок 80">
            <a:hlinkClick r:id="rId25" action="ppaction://hlinksldjump"/>
            <a:extLst>
              <a:ext uri="{FF2B5EF4-FFF2-40B4-BE49-F238E27FC236}">
                <a16:creationId xmlns:a16="http://schemas.microsoft.com/office/drawing/2014/main" id="{D9CAD851-B58F-4450-8C26-C399321342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3462" y="2963637"/>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74" name="Рисунок 73">
            <a:hlinkClick r:id="rId26" action="ppaction://hlinksldjump"/>
            <a:extLst>
              <a:ext uri="{FF2B5EF4-FFF2-40B4-BE49-F238E27FC236}">
                <a16:creationId xmlns:a16="http://schemas.microsoft.com/office/drawing/2014/main" id="{29682BDD-3066-4175-B261-E048E07E99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3254" y="2963637"/>
            <a:ext cx="810000" cy="810000"/>
          </a:xfrm>
          <a:prstGeom prst="ellipse">
            <a:avLst/>
          </a:prstGeom>
          <a:solidFill>
            <a:srgbClr val="FF4F00"/>
          </a:solidFill>
          <a:effectLst>
            <a:outerShdw blurRad="63500" sx="102000" sy="102000" algn="ctr" rotWithShape="0">
              <a:prstClr val="black">
                <a:alpha val="40000"/>
              </a:prstClr>
            </a:outerShdw>
          </a:effectLst>
        </p:spPr>
      </p:pic>
      <p:pic>
        <p:nvPicPr>
          <p:cNvPr id="79" name="Рисунок 78">
            <a:hlinkClick r:id="rId27" action="ppaction://hlinksldjump"/>
            <a:extLst>
              <a:ext uri="{FF2B5EF4-FFF2-40B4-BE49-F238E27FC236}">
                <a16:creationId xmlns:a16="http://schemas.microsoft.com/office/drawing/2014/main" id="{293D547D-B6CA-478B-BE56-DA34EA1A28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5702" y="2963637"/>
            <a:ext cx="810000" cy="810000"/>
          </a:xfrm>
          <a:prstGeom prst="ellipse">
            <a:avLst/>
          </a:prstGeom>
          <a:solidFill>
            <a:srgbClr val="FF4F00"/>
          </a:solidFill>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123942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81"/>
                                        </p:tgtEl>
                                      </p:cBhvr>
                                    </p:animEffect>
                                    <p:set>
                                      <p:cBhvr>
                                        <p:cTn id="7" dur="1" fill="hold">
                                          <p:stCondLst>
                                            <p:cond delay="499"/>
                                          </p:stCondLst>
                                        </p:cTn>
                                        <p:tgtEl>
                                          <p:spTgt spid="281"/>
                                        </p:tgtEl>
                                        <p:attrNameLst>
                                          <p:attrName>style.visibility</p:attrName>
                                        </p:attrNameLst>
                                      </p:cBhvr>
                                      <p:to>
                                        <p:strVal val="hidden"/>
                                      </p:to>
                                    </p:set>
                                  </p:childTnLst>
                                </p:cTn>
                              </p:par>
                            </p:childTnLst>
                          </p:cTn>
                        </p:par>
                      </p:childTnLst>
                    </p:cTn>
                  </p:par>
                </p:childTnLst>
              </p:cTn>
              <p:nextCondLst>
                <p:cond evt="onClick" delay="0">
                  <p:tgtEl>
                    <p:spTgt spid="281"/>
                  </p:tgtEl>
                </p:cond>
              </p:nextCondLst>
            </p:seq>
            <p:seq concurrent="1" nextAc="seek">
              <p:cTn id="8" restart="whenNotActive" fill="hold" evtFilter="cancelBubble" nodeType="interactiveSeq">
                <p:stCondLst>
                  <p:cond evt="onClick" delay="0">
                    <p:tgtEl>
                      <p:spTgt spid="29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97"/>
                                        </p:tgtEl>
                                      </p:cBhvr>
                                    </p:animEffect>
                                    <p:set>
                                      <p:cBhvr>
                                        <p:cTn id="13" dur="1" fill="hold">
                                          <p:stCondLst>
                                            <p:cond delay="499"/>
                                          </p:stCondLst>
                                        </p:cTn>
                                        <p:tgtEl>
                                          <p:spTgt spid="297"/>
                                        </p:tgtEl>
                                        <p:attrNameLst>
                                          <p:attrName>style.visibility</p:attrName>
                                        </p:attrNameLst>
                                      </p:cBhvr>
                                      <p:to>
                                        <p:strVal val="hidden"/>
                                      </p:to>
                                    </p:set>
                                  </p:childTnLst>
                                </p:cTn>
                              </p:par>
                            </p:childTnLst>
                          </p:cTn>
                        </p:par>
                      </p:childTnLst>
                    </p:cTn>
                  </p:par>
                </p:childTnLst>
              </p:cTn>
              <p:nextCondLst>
                <p:cond evt="onClick" delay="0">
                  <p:tgtEl>
                    <p:spTgt spid="297"/>
                  </p:tgtEl>
                </p:cond>
              </p:nextCondLst>
            </p:seq>
            <p:seq concurrent="1" nextAc="seek">
              <p:cTn id="14" restart="whenNotActive" fill="hold" evtFilter="cancelBubble" nodeType="interactiveSeq">
                <p:stCondLst>
                  <p:cond evt="onClick" delay="0">
                    <p:tgtEl>
                      <p:spTgt spid="29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298"/>
                                        </p:tgtEl>
                                      </p:cBhvr>
                                    </p:animEffect>
                                    <p:set>
                                      <p:cBhvr>
                                        <p:cTn id="19" dur="1" fill="hold">
                                          <p:stCondLst>
                                            <p:cond delay="499"/>
                                          </p:stCondLst>
                                        </p:cTn>
                                        <p:tgtEl>
                                          <p:spTgt spid="298"/>
                                        </p:tgtEl>
                                        <p:attrNameLst>
                                          <p:attrName>style.visibility</p:attrName>
                                        </p:attrNameLst>
                                      </p:cBhvr>
                                      <p:to>
                                        <p:strVal val="hidden"/>
                                      </p:to>
                                    </p:set>
                                  </p:childTnLst>
                                </p:cTn>
                              </p:par>
                            </p:childTnLst>
                          </p:cTn>
                        </p:par>
                      </p:childTnLst>
                    </p:cTn>
                  </p:par>
                </p:childTnLst>
              </p:cTn>
              <p:nextCondLst>
                <p:cond evt="onClick" delay="0">
                  <p:tgtEl>
                    <p:spTgt spid="298"/>
                  </p:tgtEl>
                </p:cond>
              </p:nextCondLst>
            </p:seq>
            <p:seq concurrent="1" nextAc="seek">
              <p:cTn id="20" restart="whenNotActive" fill="hold" evtFilter="cancelBubble" nodeType="interactiveSeq">
                <p:stCondLst>
                  <p:cond evt="onClick" delay="0">
                    <p:tgtEl>
                      <p:spTgt spid="29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291"/>
                                        </p:tgtEl>
                                      </p:cBhvr>
                                    </p:animEffect>
                                    <p:set>
                                      <p:cBhvr>
                                        <p:cTn id="25" dur="1" fill="hold">
                                          <p:stCondLst>
                                            <p:cond delay="499"/>
                                          </p:stCondLst>
                                        </p:cTn>
                                        <p:tgtEl>
                                          <p:spTgt spid="291"/>
                                        </p:tgtEl>
                                        <p:attrNameLst>
                                          <p:attrName>style.visibility</p:attrName>
                                        </p:attrNameLst>
                                      </p:cBhvr>
                                      <p:to>
                                        <p:strVal val="hidden"/>
                                      </p:to>
                                    </p:set>
                                  </p:childTnLst>
                                </p:cTn>
                              </p:par>
                            </p:childTnLst>
                          </p:cTn>
                        </p:par>
                      </p:childTnLst>
                    </p:cTn>
                  </p:par>
                </p:childTnLst>
              </p:cTn>
              <p:nextCondLst>
                <p:cond evt="onClick" delay="0">
                  <p:tgtEl>
                    <p:spTgt spid="291"/>
                  </p:tgtEl>
                </p:cond>
              </p:nextCondLst>
            </p:seq>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0"/>
                                        </p:tgtEl>
                                      </p:cBhvr>
                                    </p:animEffect>
                                    <p:set>
                                      <p:cBhvr>
                                        <p:cTn id="31"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2" restart="whenNotActive" fill="hold" evtFilter="cancelBubble" nodeType="interactiveSeq">
                <p:stCondLst>
                  <p:cond evt="onClick" delay="0">
                    <p:tgtEl>
                      <p:spTgt spid="31"/>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31"/>
                                        </p:tgtEl>
                                      </p:cBhvr>
                                    </p:animEffect>
                                    <p:set>
                                      <p:cBhvr>
                                        <p:cTn id="37"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38" restart="whenNotActive" fill="hold" evtFilter="cancelBubble" nodeType="interactiveSeq">
                <p:stCondLst>
                  <p:cond evt="onClick" delay="0">
                    <p:tgtEl>
                      <p:spTgt spid="32"/>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2"/>
                                        </p:tgtEl>
                                      </p:cBhvr>
                                    </p:animEffect>
                                    <p:set>
                                      <p:cBhvr>
                                        <p:cTn id="43"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44" restart="whenNotActive" fill="hold" evtFilter="cancelBubble" nodeType="interactiveSeq">
                <p:stCondLst>
                  <p:cond evt="onClick" delay="0">
                    <p:tgtEl>
                      <p:spTgt spid="33"/>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3"/>
                                        </p:tgtEl>
                                      </p:cBhvr>
                                    </p:animEffect>
                                    <p:set>
                                      <p:cBhvr>
                                        <p:cTn id="49"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50" restart="whenNotActive" fill="hold" evtFilter="cancelBubble" nodeType="interactiveSeq">
                <p:stCondLst>
                  <p:cond evt="onClick" delay="0">
                    <p:tgtEl>
                      <p:spTgt spid="6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62"/>
                                        </p:tgtEl>
                                      </p:cBhvr>
                                    </p:animEffect>
                                    <p:set>
                                      <p:cBhvr>
                                        <p:cTn id="55"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56" restart="whenNotActive" fill="hold" evtFilter="cancelBubble" nodeType="interactiveSeq">
                <p:stCondLst>
                  <p:cond evt="onClick" delay="0">
                    <p:tgtEl>
                      <p:spTgt spid="6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63"/>
                                        </p:tgtEl>
                                      </p:cBhvr>
                                    </p:animEffect>
                                    <p:set>
                                      <p:cBhvr>
                                        <p:cTn id="61"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62" restart="whenNotActive" fill="hold" evtFilter="cancelBubble" nodeType="interactiveSeq">
                <p:stCondLst>
                  <p:cond evt="onClick" delay="0">
                    <p:tgtEl>
                      <p:spTgt spid="61"/>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61"/>
                                        </p:tgtEl>
                                      </p:cBhvr>
                                    </p:animEffect>
                                    <p:set>
                                      <p:cBhvr>
                                        <p:cTn id="67"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68" restart="whenNotActive" fill="hold" evtFilter="cancelBubble" nodeType="interactiveSeq">
                <p:stCondLst>
                  <p:cond evt="onClick" delay="0">
                    <p:tgtEl>
                      <p:spTgt spid="64"/>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64"/>
                                        </p:tgtEl>
                                      </p:cBhvr>
                                    </p:animEffect>
                                    <p:set>
                                      <p:cBhvr>
                                        <p:cTn id="73"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74" restart="whenNotActive" fill="hold" evtFilter="cancelBubble" nodeType="interactiveSeq">
                <p:stCondLst>
                  <p:cond evt="onClick" delay="0">
                    <p:tgtEl>
                      <p:spTgt spid="65"/>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65"/>
                                        </p:tgtEl>
                                      </p:cBhvr>
                                    </p:animEffect>
                                    <p:set>
                                      <p:cBhvr>
                                        <p:cTn id="79"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80" restart="whenNotActive" fill="hold" evtFilter="cancelBubble" nodeType="interactiveSeq">
                <p:stCondLst>
                  <p:cond evt="onClick" delay="0">
                    <p:tgtEl>
                      <p:spTgt spid="66"/>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66"/>
                                        </p:tgtEl>
                                      </p:cBhvr>
                                    </p:animEffect>
                                    <p:set>
                                      <p:cBhvr>
                                        <p:cTn id="85"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86" restart="whenNotActive" fill="hold" evtFilter="cancelBubble" nodeType="interactiveSeq">
                <p:stCondLst>
                  <p:cond evt="onClick" delay="0">
                    <p:tgtEl>
                      <p:spTgt spid="72"/>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72"/>
                                        </p:tgtEl>
                                      </p:cBhvr>
                                    </p:animEffect>
                                    <p:set>
                                      <p:cBhvr>
                                        <p:cTn id="91"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70"/>
                                        </p:tgtEl>
                                      </p:cBhvr>
                                    </p:animEffect>
                                    <p:set>
                                      <p:cBhvr>
                                        <p:cTn id="97"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98" restart="whenNotActive" fill="hold" evtFilter="cancelBubble" nodeType="interactiveSeq">
                <p:stCondLst>
                  <p:cond evt="onClick" delay="0">
                    <p:tgtEl>
                      <p:spTgt spid="73"/>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73"/>
                                        </p:tgtEl>
                                      </p:cBhvr>
                                    </p:animEffect>
                                    <p:set>
                                      <p:cBhvr>
                                        <p:cTn id="103" dur="1" fill="hold">
                                          <p:stCondLst>
                                            <p:cond delay="4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04" restart="whenNotActive" fill="hold" evtFilter="cancelBubble" nodeType="interactiveSeq">
                <p:stCondLst>
                  <p:cond evt="onClick" delay="0">
                    <p:tgtEl>
                      <p:spTgt spid="74"/>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74"/>
                                        </p:tgtEl>
                                      </p:cBhvr>
                                    </p:animEffect>
                                    <p:set>
                                      <p:cBhvr>
                                        <p:cTn id="109"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10" restart="whenNotActive" fill="hold" evtFilter="cancelBubble" nodeType="interactiveSeq">
                <p:stCondLst>
                  <p:cond evt="onClick" delay="0">
                    <p:tgtEl>
                      <p:spTgt spid="81"/>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81"/>
                                        </p:tgtEl>
                                      </p:cBhvr>
                                    </p:animEffect>
                                    <p:set>
                                      <p:cBhvr>
                                        <p:cTn id="115" dur="1" fill="hold">
                                          <p:stCondLst>
                                            <p:cond delay="4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116" restart="whenNotActive" fill="hold" evtFilter="cancelBubble" nodeType="interactiveSeq">
                <p:stCondLst>
                  <p:cond evt="onClick" delay="0">
                    <p:tgtEl>
                      <p:spTgt spid="79"/>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79"/>
                                        </p:tgtEl>
                                      </p:cBhvr>
                                    </p:animEffect>
                                    <p:set>
                                      <p:cBhvr>
                                        <p:cTn id="121" dur="1" fill="hold">
                                          <p:stCondLst>
                                            <p:cond delay="4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335167" y="955172"/>
            <a:ext cx="6591674" cy="1403589"/>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 В историческом романе сэра Артура </a:t>
            </a:r>
            <a:r>
              <a:rPr lang="ru-RU" sz="1600" dirty="0" err="1">
                <a:solidFill>
                  <a:schemeClr val="bg1"/>
                </a:solidFill>
                <a:latin typeface="+mj-lt"/>
              </a:rPr>
              <a:t>Конан</a:t>
            </a:r>
            <a:r>
              <a:rPr lang="ru-RU" sz="1600" dirty="0">
                <a:solidFill>
                  <a:schemeClr val="bg1"/>
                </a:solidFill>
                <a:latin typeface="+mj-lt"/>
              </a:rPr>
              <a:t> </a:t>
            </a:r>
            <a:r>
              <a:rPr lang="ru-RU" sz="1600" dirty="0" err="1">
                <a:solidFill>
                  <a:schemeClr val="bg1"/>
                </a:solidFill>
                <a:latin typeface="+mj-lt"/>
              </a:rPr>
              <a:t>Дойля</a:t>
            </a:r>
            <a:r>
              <a:rPr lang="ru-RU" sz="1600" dirty="0">
                <a:solidFill>
                  <a:schemeClr val="bg1"/>
                </a:solidFill>
                <a:latin typeface="+mj-lt"/>
              </a:rPr>
              <a:t> «Белый отряд» воин отвечает монаху, что для мужчины это и есть самая лучшая смерть. Так он реагирует на фразу, изменённый вариант которой нередко приписывается Александру Невскому.</a:t>
            </a:r>
          </a:p>
        </p:txBody>
      </p:sp>
      <p:sp>
        <p:nvSpPr>
          <p:cNvPr id="13" name="Скругленный прямоугольник 12">
            <a:hlinkClick r:id="rId4" action="ppaction://hlinksldjump"/>
          </p:cNvPr>
          <p:cNvSpPr/>
          <p:nvPr/>
        </p:nvSpPr>
        <p:spPr>
          <a:xfrm>
            <a:off x="1854799" y="2620170"/>
            <a:ext cx="2520000" cy="916183"/>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Кто к нам с мечом </a:t>
            </a:r>
            <a:r>
              <a:rPr lang="ru-RU" sz="1400" dirty="0" smtClean="0">
                <a:solidFill>
                  <a:schemeClr val="bg1"/>
                </a:solidFill>
                <a:latin typeface="+mj-lt"/>
              </a:rPr>
              <a:t>войдёт, </a:t>
            </a:r>
            <a:r>
              <a:rPr lang="ru-RU" sz="1400" dirty="0">
                <a:solidFill>
                  <a:schemeClr val="bg1"/>
                </a:solidFill>
                <a:latin typeface="+mj-lt"/>
              </a:rPr>
              <a:t>тот от меча и погибнет</a:t>
            </a:r>
          </a:p>
        </p:txBody>
      </p:sp>
      <p:sp>
        <p:nvSpPr>
          <p:cNvPr id="18" name="Скругленный прямоугольник 12">
            <a:hlinkClick r:id="rId5" action="ppaction://hlinksldjump"/>
            <a:extLst>
              <a:ext uri="{FF2B5EF4-FFF2-40B4-BE49-F238E27FC236}">
                <a16:creationId xmlns:a16="http://schemas.microsoft.com/office/drawing/2014/main" id="{DEC11BCD-CBD9-49F7-9CE6-599F81222BDA}"/>
              </a:ext>
            </a:extLst>
          </p:cNvPr>
          <p:cNvSpPr/>
          <p:nvPr/>
        </p:nvSpPr>
        <p:spPr>
          <a:xfrm>
            <a:off x="4572648" y="2611624"/>
            <a:ext cx="2990380" cy="916183"/>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Те, кто не </a:t>
            </a:r>
            <a:r>
              <a:rPr lang="ru-RU" sz="1400" dirty="0" smtClean="0">
                <a:solidFill>
                  <a:schemeClr val="bg1"/>
                </a:solidFill>
                <a:latin typeface="+mj-lt"/>
              </a:rPr>
              <a:t>обзавёлся </a:t>
            </a:r>
            <a:r>
              <a:rPr lang="ru-RU" sz="1400" dirty="0">
                <a:solidFill>
                  <a:schemeClr val="bg1"/>
                </a:solidFill>
                <a:latin typeface="+mj-lt"/>
              </a:rPr>
              <a:t>своими мечами, падут под ударами чужих</a:t>
            </a:r>
          </a:p>
        </p:txBody>
      </p:sp>
      <p:sp>
        <p:nvSpPr>
          <p:cNvPr id="19" name="Скругленный прямоугольник 12">
            <a:hlinkClick r:id="rId5" action="ppaction://hlinksldjump"/>
            <a:extLst>
              <a:ext uri="{FF2B5EF4-FFF2-40B4-BE49-F238E27FC236}">
                <a16:creationId xmlns:a16="http://schemas.microsoft.com/office/drawing/2014/main" id="{57E7998B-29A9-4094-95DC-8150D3639C67}"/>
              </a:ext>
            </a:extLst>
          </p:cNvPr>
          <p:cNvSpPr/>
          <p:nvPr/>
        </p:nvSpPr>
        <p:spPr>
          <a:xfrm>
            <a:off x="1854799" y="3637454"/>
            <a:ext cx="2520000" cy="1154546"/>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У мечей есть прошлое, как и людей они видели много боли, много крови...</a:t>
            </a:r>
          </a:p>
        </p:txBody>
      </p:sp>
      <p:sp>
        <p:nvSpPr>
          <p:cNvPr id="20" name="Скругленный прямоугольник 12">
            <a:hlinkClick r:id="rId5" action="ppaction://hlinksldjump"/>
            <a:extLst>
              <a:ext uri="{FF2B5EF4-FFF2-40B4-BE49-F238E27FC236}">
                <a16:creationId xmlns:a16="http://schemas.microsoft.com/office/drawing/2014/main" id="{934B5E8C-78A9-4EC0-A7D6-0DDDA72631AA}"/>
              </a:ext>
            </a:extLst>
          </p:cNvPr>
          <p:cNvSpPr/>
          <p:nvPr/>
        </p:nvSpPr>
        <p:spPr>
          <a:xfrm>
            <a:off x="4623923" y="3628910"/>
            <a:ext cx="2887830" cy="1154546"/>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endParaRPr lang="ru-RU" sz="1400" dirty="0">
              <a:solidFill>
                <a:schemeClr val="bg1"/>
              </a:solidFill>
              <a:latin typeface="+mj-lt"/>
            </a:endParaRPr>
          </a:p>
          <a:p>
            <a:pPr algn="ctr"/>
            <a:r>
              <a:rPr lang="ru-RU" sz="1400" dirty="0">
                <a:solidFill>
                  <a:schemeClr val="bg1"/>
                </a:solidFill>
                <a:latin typeface="+mj-lt"/>
              </a:rPr>
              <a:t>Врагов я считаю только мечом</a:t>
            </a:r>
          </a:p>
          <a:p>
            <a:pPr algn="ctr"/>
            <a:endParaRPr lang="ru-RU" sz="1400" dirty="0">
              <a:solidFill>
                <a:schemeClr val="bg1"/>
              </a:solidFill>
              <a:latin typeface="+mj-lt"/>
            </a:endParaRP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009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0BE2C923-AFA6-4F10-8273-4D6838F170E6}"/>
              </a:ext>
            </a:extLst>
          </p:cNvPr>
          <p:cNvSpPr/>
          <p:nvPr/>
        </p:nvSpPr>
        <p:spPr>
          <a:xfrm>
            <a:off x="6590774"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4" name="Прямоугольник 3">
            <a:extLst>
              <a:ext uri="{FF2B5EF4-FFF2-40B4-BE49-F238E27FC236}">
                <a16:creationId xmlns:a16="http://schemas.microsoft.com/office/drawing/2014/main" id="{2A24DB24-5848-4844-AA36-6691CEE81231}"/>
              </a:ext>
            </a:extLst>
          </p:cNvPr>
          <p:cNvSpPr/>
          <p:nvPr/>
        </p:nvSpPr>
        <p:spPr>
          <a:xfrm>
            <a:off x="350229" y="924401"/>
            <a:ext cx="5614735" cy="3939540"/>
          </a:xfrm>
          <a:prstGeom prst="rect">
            <a:avLst/>
          </a:prstGeom>
        </p:spPr>
        <p:txBody>
          <a:bodyPr wrap="square" lIns="0" tIns="0" rIns="0" bIns="0">
            <a:spAutoFit/>
          </a:bodyPr>
          <a:lstStyle/>
          <a:p>
            <a:pPr defTabSz="1625478"/>
            <a:r>
              <a:rPr lang="ru-RU" sz="3200" dirty="0">
                <a:solidFill>
                  <a:prstClr val="white"/>
                </a:solidFill>
                <a:latin typeface="Roboto Slab"/>
              </a:rPr>
              <a:t>«Кто к нам с мечом придёт, тот от меча и погибнет»</a:t>
            </a:r>
          </a:p>
          <a:p>
            <a:pPr defTabSz="1625478"/>
            <a:endParaRPr lang="ru-RU" sz="1600" dirty="0">
              <a:solidFill>
                <a:prstClr val="white"/>
              </a:solidFill>
              <a:latin typeface="Roboto Slab"/>
            </a:endParaRPr>
          </a:p>
          <a:p>
            <a:pPr defTabSz="1625478"/>
            <a:r>
              <a:rPr lang="ru-RU" sz="1600" dirty="0">
                <a:solidFill>
                  <a:prstClr val="white"/>
                </a:solidFill>
              </a:rPr>
              <a:t>По сюжету романа монах хочет отвратить воина от сражений при помощи библейской цитаты: «Поднявший меч от меча и погибнет», однако воин считает гибель от меча </a:t>
            </a:r>
            <a:r>
              <a:rPr lang="ru-RU" sz="1600" dirty="0" smtClean="0">
                <a:solidFill>
                  <a:prstClr val="white"/>
                </a:solidFill>
              </a:rPr>
              <a:t>почётной. </a:t>
            </a:r>
            <a:endParaRPr lang="ru-RU" sz="1600" dirty="0">
              <a:solidFill>
                <a:prstClr val="white"/>
              </a:solidFill>
            </a:endParaRPr>
          </a:p>
          <a:p>
            <a:pPr defTabSz="1625478"/>
            <a:endParaRPr lang="ru-RU" sz="1600" dirty="0">
              <a:solidFill>
                <a:prstClr val="white"/>
              </a:solidFill>
            </a:endParaRPr>
          </a:p>
          <a:p>
            <a:pPr defTabSz="1625478"/>
            <a:r>
              <a:rPr lang="ru-RU" sz="1600" dirty="0">
                <a:solidFill>
                  <a:prstClr val="white"/>
                </a:solidFill>
              </a:rPr>
              <a:t>После выхода фильма 1938 года Александру Невскому стали приписывать прозвучавший в фильме вариант этой цитаты: «Кто к нам с мечом придёт, тот от меча и погибнет».</a:t>
            </a:r>
          </a:p>
        </p:txBody>
      </p:sp>
      <p:pic>
        <p:nvPicPr>
          <p:cNvPr id="6" name="Picture 2">
            <a:extLst>
              <a:ext uri="{FF2B5EF4-FFF2-40B4-BE49-F238E27FC236}">
                <a16:creationId xmlns:a16="http://schemas.microsoft.com/office/drawing/2014/main" id="{CEBBC048-CB3B-4435-9169-1AA28A5C8103}"/>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3209" t="17631" r="22541" b="4184"/>
          <a:stretch/>
        </p:blipFill>
        <p:spPr bwMode="auto">
          <a:xfrm>
            <a:off x="6142305" y="1225891"/>
            <a:ext cx="2557464"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44212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17B8B91E-4C28-4564-B24C-1DEC5B5F977B}"/>
              </a:ext>
            </a:extLst>
          </p:cNvPr>
          <p:cNvSpPr/>
          <p:nvPr/>
        </p:nvSpPr>
        <p:spPr>
          <a:xfrm>
            <a:off x="6590774"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2">
            <a:extLst>
              <a:ext uri="{FF2B5EF4-FFF2-40B4-BE49-F238E27FC236}">
                <a16:creationId xmlns:a16="http://schemas.microsoft.com/office/drawing/2014/main" id="{CEBBC048-CB3B-4435-9169-1AA28A5C8103}"/>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3209" t="17631" r="22541" b="4184"/>
          <a:stretch/>
        </p:blipFill>
        <p:spPr bwMode="auto">
          <a:xfrm>
            <a:off x="6142305" y="1225891"/>
            <a:ext cx="2557464"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B30E88E5-B0F5-4F0D-B2C8-9D8E45AD4024}"/>
              </a:ext>
            </a:extLst>
          </p:cNvPr>
          <p:cNvSpPr/>
          <p:nvPr/>
        </p:nvSpPr>
        <p:spPr>
          <a:xfrm>
            <a:off x="350229" y="924401"/>
            <a:ext cx="5614735" cy="3939540"/>
          </a:xfrm>
          <a:prstGeom prst="rect">
            <a:avLst/>
          </a:prstGeom>
        </p:spPr>
        <p:txBody>
          <a:bodyPr wrap="square" lIns="0" tIns="0" rIns="0" bIns="0">
            <a:spAutoFit/>
          </a:bodyPr>
          <a:lstStyle/>
          <a:p>
            <a:pPr defTabSz="1625478"/>
            <a:r>
              <a:rPr lang="ru-RU" sz="3200" dirty="0">
                <a:solidFill>
                  <a:prstClr val="white"/>
                </a:solidFill>
                <a:latin typeface="Roboto Slab"/>
              </a:rPr>
              <a:t>«Кто к нам с мечом придёт, тот от меча и погибнет»</a:t>
            </a:r>
          </a:p>
          <a:p>
            <a:pPr defTabSz="1625478"/>
            <a:endParaRPr lang="ru-RU" sz="1600" dirty="0">
              <a:solidFill>
                <a:prstClr val="white"/>
              </a:solidFill>
              <a:latin typeface="Roboto Slab"/>
            </a:endParaRPr>
          </a:p>
          <a:p>
            <a:pPr defTabSz="1625478"/>
            <a:r>
              <a:rPr lang="ru-RU" sz="1600" dirty="0">
                <a:solidFill>
                  <a:prstClr val="white"/>
                </a:solidFill>
              </a:rPr>
              <a:t>По сюжету романа монах хочет отвратить воина от сражений при помощи библейской цитаты: «Поднявший меч от меча и погибнет», однако воин считает гибель от меча </a:t>
            </a:r>
            <a:r>
              <a:rPr lang="ru-RU" sz="1600" dirty="0" smtClean="0">
                <a:solidFill>
                  <a:prstClr val="white"/>
                </a:solidFill>
              </a:rPr>
              <a:t>почётной. </a:t>
            </a:r>
            <a:endParaRPr lang="ru-RU" sz="1600" dirty="0">
              <a:solidFill>
                <a:prstClr val="white"/>
              </a:solidFill>
            </a:endParaRPr>
          </a:p>
          <a:p>
            <a:pPr defTabSz="1625478"/>
            <a:endParaRPr lang="ru-RU" sz="1600" dirty="0">
              <a:solidFill>
                <a:prstClr val="white"/>
              </a:solidFill>
            </a:endParaRPr>
          </a:p>
          <a:p>
            <a:pPr defTabSz="1625478"/>
            <a:r>
              <a:rPr lang="ru-RU" sz="1600" dirty="0">
                <a:solidFill>
                  <a:prstClr val="white"/>
                </a:solidFill>
              </a:rPr>
              <a:t>После выхода фильма 1938 года Александру Невскому стали приписывать прозвучавший в фильме вариант этой цитаты: «Кто к нам с мечом придёт, тот от меча и погибнет».</a:t>
            </a:r>
          </a:p>
        </p:txBody>
      </p:sp>
    </p:spTree>
    <p:extLst>
      <p:ext uri="{BB962C8B-B14F-4D97-AF65-F5344CB8AC3E}">
        <p14:creationId xmlns:p14="http://schemas.microsoft.com/office/powerpoint/2010/main" val="184255779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877374" y="1401980"/>
            <a:ext cx="7389252" cy="822597"/>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Пётр I лично доставил этот драгоценный груз из Владимира в Петербург, </a:t>
            </a:r>
            <a:r>
              <a:rPr lang="ru-RU" sz="1600" dirty="0" smtClean="0">
                <a:solidFill>
                  <a:schemeClr val="bg1"/>
                </a:solidFill>
                <a:latin typeface="+mj-lt"/>
              </a:rPr>
              <a:t>причём </a:t>
            </a:r>
            <a:r>
              <a:rPr lang="ru-RU" sz="1600" dirty="0">
                <a:solidFill>
                  <a:schemeClr val="bg1"/>
                </a:solidFill>
                <a:latin typeface="+mj-lt"/>
              </a:rPr>
              <a:t>на последнем участке пути лично правил галерой, усадив за вёсла первых сановников империи. Назовите этот груз.</a:t>
            </a:r>
          </a:p>
        </p:txBody>
      </p:sp>
      <p:sp>
        <p:nvSpPr>
          <p:cNvPr id="13" name="Скругленный прямоугольник 12">
            <a:hlinkClick r:id="rId4" action="ppaction://hlinksldjump"/>
          </p:cNvPr>
          <p:cNvSpPr/>
          <p:nvPr/>
        </p:nvSpPr>
        <p:spPr>
          <a:xfrm>
            <a:off x="1835150" y="2910537"/>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Шлем Александра Невского</a:t>
            </a:r>
          </a:p>
        </p:txBody>
      </p:sp>
      <p:sp>
        <p:nvSpPr>
          <p:cNvPr id="8" name="Скругленный прямоугольник 7">
            <a:hlinkClick r:id="rId4" action="ppaction://hlinksldjump"/>
          </p:cNvPr>
          <p:cNvSpPr/>
          <p:nvPr/>
        </p:nvSpPr>
        <p:spPr>
          <a:xfrm>
            <a:off x="4788850" y="3760733"/>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Ярлык Александра Невского</a:t>
            </a:r>
          </a:p>
        </p:txBody>
      </p:sp>
      <p:sp>
        <p:nvSpPr>
          <p:cNvPr id="9" name="Скругленный прямоугольник 8">
            <a:hlinkClick r:id="rId4" action="ppaction://hlinksldjump"/>
          </p:cNvPr>
          <p:cNvSpPr/>
          <p:nvPr/>
        </p:nvSpPr>
        <p:spPr>
          <a:xfrm>
            <a:off x="4788850" y="2910537"/>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Меч Александра Невского</a:t>
            </a:r>
          </a:p>
        </p:txBody>
      </p:sp>
      <p:sp>
        <p:nvSpPr>
          <p:cNvPr id="11" name="Скругленный прямоугольник 10">
            <a:hlinkClick r:id="rId5" action="ppaction://hlinksldjump"/>
          </p:cNvPr>
          <p:cNvSpPr/>
          <p:nvPr/>
        </p:nvSpPr>
        <p:spPr>
          <a:xfrm>
            <a:off x="1835150" y="3760733"/>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Мощи Александра Невского</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3626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E2D4FB34-A8DE-454F-B6B9-7463EF8C4B50}"/>
              </a:ext>
            </a:extLst>
          </p:cNvPr>
          <p:cNvSpPr/>
          <p:nvPr/>
        </p:nvSpPr>
        <p:spPr>
          <a:xfrm>
            <a:off x="666768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6751A5FC-D3B5-488D-8BBD-6A38AD9463EE}"/>
              </a:ext>
            </a:extLst>
          </p:cNvPr>
          <p:cNvSpPr/>
          <p:nvPr/>
        </p:nvSpPr>
        <p:spPr>
          <a:xfrm>
            <a:off x="358774" y="1256746"/>
            <a:ext cx="5721813" cy="2708434"/>
          </a:xfrm>
          <a:prstGeom prst="rect">
            <a:avLst/>
          </a:prstGeom>
        </p:spPr>
        <p:txBody>
          <a:bodyPr wrap="square" lIns="0" tIns="0" rIns="0" bIns="0">
            <a:spAutoFit/>
          </a:bodyPr>
          <a:lstStyle/>
          <a:p>
            <a:pPr defTabSz="1625478"/>
            <a:r>
              <a:rPr lang="ru-RU" sz="3200" dirty="0">
                <a:solidFill>
                  <a:prstClr val="white"/>
                </a:solidFill>
                <a:latin typeface="Roboto Slab"/>
              </a:rPr>
              <a:t>Мощи Александра Невского</a:t>
            </a:r>
          </a:p>
          <a:p>
            <a:pPr defTabSz="1625478"/>
            <a:endParaRPr lang="ru-RU" sz="1600" dirty="0">
              <a:solidFill>
                <a:prstClr val="white"/>
              </a:solidFill>
              <a:latin typeface="Roboto Slab"/>
            </a:endParaRPr>
          </a:p>
          <a:p>
            <a:pPr defTabSz="1625478"/>
            <a:r>
              <a:rPr lang="ru-RU" sz="1600" dirty="0">
                <a:solidFill>
                  <a:prstClr val="white"/>
                </a:solidFill>
              </a:rPr>
              <a:t>Вывезенные из Владимира 11 августа 1723 года, мощи были привезены в Шлиссельбург 20 сентября и оставались там до 1724 года, когда 30 августа были установлены в Александро-Невской церкви Александро-Невского Свято-Троицкого монастыря (ныне Александро-Невская Лавра) по повелению Петра Великого.</a:t>
            </a:r>
          </a:p>
        </p:txBody>
      </p:sp>
      <p:pic>
        <p:nvPicPr>
          <p:cNvPr id="7" name="Picture 2">
            <a:extLst>
              <a:ext uri="{FF2B5EF4-FFF2-40B4-BE49-F238E27FC236}">
                <a16:creationId xmlns:a16="http://schemas.microsoft.com/office/drawing/2014/main" id="{9166F68D-2737-40AA-9A4D-826C95A24BFF}"/>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4769" r="32492"/>
          <a:stretch/>
        </p:blipFill>
        <p:spPr bwMode="auto">
          <a:xfrm>
            <a:off x="6219217" y="1332963"/>
            <a:ext cx="2557464"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1744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7EF4AF64-CF6F-4569-887D-176EA606C1D8}"/>
              </a:ext>
            </a:extLst>
          </p:cNvPr>
          <p:cNvSpPr/>
          <p:nvPr/>
        </p:nvSpPr>
        <p:spPr>
          <a:xfrm>
            <a:off x="666768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8" name="Прямоугольник 7">
            <a:extLst>
              <a:ext uri="{FF2B5EF4-FFF2-40B4-BE49-F238E27FC236}">
                <a16:creationId xmlns:a16="http://schemas.microsoft.com/office/drawing/2014/main" id="{6751A5FC-D3B5-488D-8BBD-6A38AD9463EE}"/>
              </a:ext>
            </a:extLst>
          </p:cNvPr>
          <p:cNvSpPr/>
          <p:nvPr/>
        </p:nvSpPr>
        <p:spPr>
          <a:xfrm>
            <a:off x="358774" y="1256746"/>
            <a:ext cx="5721813" cy="2708434"/>
          </a:xfrm>
          <a:prstGeom prst="rect">
            <a:avLst/>
          </a:prstGeom>
        </p:spPr>
        <p:txBody>
          <a:bodyPr wrap="square" lIns="0" tIns="0" rIns="0" bIns="0">
            <a:spAutoFit/>
          </a:bodyPr>
          <a:lstStyle/>
          <a:p>
            <a:pPr defTabSz="1625478"/>
            <a:r>
              <a:rPr lang="ru-RU" sz="3200">
                <a:solidFill>
                  <a:prstClr val="white"/>
                </a:solidFill>
                <a:latin typeface="Roboto Slab"/>
              </a:rPr>
              <a:t>Мощи Александра Невского</a:t>
            </a:r>
          </a:p>
          <a:p>
            <a:pPr defTabSz="1625478"/>
            <a:endParaRPr lang="ru-RU" sz="1600">
              <a:solidFill>
                <a:prstClr val="white"/>
              </a:solidFill>
              <a:latin typeface="Roboto Slab"/>
            </a:endParaRPr>
          </a:p>
          <a:p>
            <a:pPr defTabSz="1625478"/>
            <a:r>
              <a:rPr lang="ru-RU" sz="1600">
                <a:solidFill>
                  <a:prstClr val="white"/>
                </a:solidFill>
              </a:rPr>
              <a:t>Вывезенные из Владимира 11 августа 1723 года, мощи были привезены в Шлиссельбург 20 сентября и оставались там до 1724 года, когда 30 августа были установлены в Александро-Невской церкви Александро-Невского Свято-Троицкого монастыря (ныне Александро-Невская Лавра) по повелению Петра Великого.</a:t>
            </a:r>
          </a:p>
        </p:txBody>
      </p:sp>
      <p:pic>
        <p:nvPicPr>
          <p:cNvPr id="9" name="Picture 2">
            <a:extLst>
              <a:ext uri="{FF2B5EF4-FFF2-40B4-BE49-F238E27FC236}">
                <a16:creationId xmlns:a16="http://schemas.microsoft.com/office/drawing/2014/main" id="{9166F68D-2737-40AA-9A4D-826C95A24BFF}"/>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4769" r="32492"/>
          <a:stretch/>
        </p:blipFill>
        <p:spPr bwMode="auto">
          <a:xfrm>
            <a:off x="6219217" y="1332963"/>
            <a:ext cx="2557464"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696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690251" y="1315291"/>
            <a:ext cx="7951506" cy="1122871"/>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 В рассказе Мамина-Сибиряка упоминается «господин», который «московского великого князя» не боится. В фильме «Александр Невский» 1938 года показано, как провалилась военная кампания против этого «господина».</a:t>
            </a:r>
          </a:p>
        </p:txBody>
      </p:sp>
      <p:sp>
        <p:nvSpPr>
          <p:cNvPr id="13" name="Скругленный прямоугольник 12">
            <a:hlinkClick r:id="rId3" action="ppaction://hlinksldjump"/>
          </p:cNvPr>
          <p:cNvSpPr/>
          <p:nvPr/>
        </p:nvSpPr>
        <p:spPr>
          <a:xfrm>
            <a:off x="1835150" y="3371839"/>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Великий Новгород</a:t>
            </a:r>
          </a:p>
        </p:txBody>
      </p:sp>
      <p:sp>
        <p:nvSpPr>
          <p:cNvPr id="8" name="Скругленный прямоугольник 7">
            <a:hlinkClick r:id="rId4" action="ppaction://hlinksldjump"/>
          </p:cNvPr>
          <p:cNvSpPr/>
          <p:nvPr/>
        </p:nvSpPr>
        <p:spPr>
          <a:xfrm>
            <a:off x="4788850" y="4017714"/>
            <a:ext cx="2757086"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Переславль-Залеский</a:t>
            </a:r>
          </a:p>
        </p:txBody>
      </p:sp>
      <p:sp>
        <p:nvSpPr>
          <p:cNvPr id="9" name="Скругленный прямоугольник 8">
            <a:hlinkClick r:id="rId4" action="ppaction://hlinksldjump"/>
          </p:cNvPr>
          <p:cNvSpPr/>
          <p:nvPr/>
        </p:nvSpPr>
        <p:spPr>
          <a:xfrm>
            <a:off x="4788849" y="3371839"/>
            <a:ext cx="2739995"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Санкт-Петербург</a:t>
            </a:r>
          </a:p>
        </p:txBody>
      </p:sp>
      <p:sp>
        <p:nvSpPr>
          <p:cNvPr id="11" name="Скругленный прямоугольник 10">
            <a:hlinkClick r:id="rId4" action="ppaction://hlinksldjump"/>
          </p:cNvPr>
          <p:cNvSpPr/>
          <p:nvPr/>
        </p:nvSpPr>
        <p:spPr>
          <a:xfrm>
            <a:off x="1835150" y="4017714"/>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Ростов-на-Дону</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419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3" name="AutoShape 2" descr="ÐÐ°ÑÑÐ¸Ð½ÐºÐ¸ Ð¿Ð¾ Ð·Ð°Ð¿ÑÐ¾ÑÑ ÐÐ¸ÑÐ°Ð¸Ð» Ð Ð¾Ð¼Ð°Ð½Ð¾Ð²">
            <a:extLst>
              <a:ext uri="{FF2B5EF4-FFF2-40B4-BE49-F238E27FC236}">
                <a16:creationId xmlns:a16="http://schemas.microsoft.com/office/drawing/2014/main" id="{5DD34267-25B6-4101-BF2B-F406A9B49571}"/>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Скругленный прямоугольник 15">
            <a:hlinkClick r:id="rId3" action="ppaction://hlinksldjump"/>
            <a:extLst>
              <a:ext uri="{FF2B5EF4-FFF2-40B4-BE49-F238E27FC236}">
                <a16:creationId xmlns:a16="http://schemas.microsoft.com/office/drawing/2014/main" id="{672234A8-8B22-4ED9-953F-CA61CF9FCDC3}"/>
              </a:ext>
            </a:extLst>
          </p:cNvPr>
          <p:cNvSpPr/>
          <p:nvPr/>
        </p:nvSpPr>
        <p:spPr>
          <a:xfrm>
            <a:off x="671114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6" name="Прямоугольник 5">
            <a:extLst>
              <a:ext uri="{FF2B5EF4-FFF2-40B4-BE49-F238E27FC236}">
                <a16:creationId xmlns:a16="http://schemas.microsoft.com/office/drawing/2014/main" id="{9D3AC13F-465F-4638-9491-D28913162513}"/>
              </a:ext>
            </a:extLst>
          </p:cNvPr>
          <p:cNvSpPr/>
          <p:nvPr/>
        </p:nvSpPr>
        <p:spPr>
          <a:xfrm>
            <a:off x="333620" y="1264148"/>
            <a:ext cx="5868772" cy="2462213"/>
          </a:xfrm>
          <a:prstGeom prst="rect">
            <a:avLst/>
          </a:prstGeom>
        </p:spPr>
        <p:txBody>
          <a:bodyPr wrap="square" lIns="0" tIns="0" rIns="0" bIns="0">
            <a:spAutoFit/>
          </a:bodyPr>
          <a:lstStyle/>
          <a:p>
            <a:pPr defTabSz="1625478"/>
            <a:r>
              <a:rPr lang="ru-RU" sz="3200" dirty="0">
                <a:solidFill>
                  <a:prstClr val="white"/>
                </a:solidFill>
                <a:latin typeface="Roboto Slab"/>
              </a:rPr>
              <a:t>Великий Новгород</a:t>
            </a:r>
          </a:p>
          <a:p>
            <a:pPr defTabSz="1625478"/>
            <a:endParaRPr lang="ru-RU" sz="1600" dirty="0">
              <a:solidFill>
                <a:prstClr val="white"/>
              </a:solidFill>
              <a:latin typeface="Roboto Slab"/>
            </a:endParaRPr>
          </a:p>
          <a:p>
            <a:pPr defTabSz="1625478"/>
            <a:r>
              <a:rPr lang="ru-RU" sz="1600" dirty="0">
                <a:solidFill>
                  <a:prstClr val="white"/>
                </a:solidFill>
              </a:rPr>
              <a:t>«Господин Великий Новгород» – именно так официально именовали в старину город Новгород. </a:t>
            </a:r>
          </a:p>
          <a:p>
            <a:pPr defTabSz="1625478"/>
            <a:endParaRPr lang="ru-RU" sz="1600" dirty="0">
              <a:solidFill>
                <a:prstClr val="white"/>
              </a:solidFill>
            </a:endParaRPr>
          </a:p>
          <a:p>
            <a:pPr defTabSz="1625478"/>
            <a:r>
              <a:rPr lang="ru-RU" sz="1600" dirty="0">
                <a:solidFill>
                  <a:prstClr val="white"/>
                </a:solidFill>
              </a:rPr>
              <a:t>Фильм Сергея Эйзенштейна «Александр Невский» рассказывает о защите Новгорода от Тевтонского ордена и, в частности, о Ледовом побоище, когда часть рыцарей, как принято считать, провалилась под лёд Чудского озера.</a:t>
            </a:r>
          </a:p>
        </p:txBody>
      </p:sp>
      <p:pic>
        <p:nvPicPr>
          <p:cNvPr id="7" name="Picture 4">
            <a:extLst>
              <a:ext uri="{FF2B5EF4-FFF2-40B4-BE49-F238E27FC236}">
                <a16:creationId xmlns:a16="http://schemas.microsoft.com/office/drawing/2014/main" id="{2263512D-E423-4A00-B211-1D1058AEA7EA}"/>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7567" r="11377"/>
          <a:stretch/>
        </p:blipFill>
        <p:spPr bwMode="auto">
          <a:xfrm>
            <a:off x="6263409" y="1217254"/>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6545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F1F1DD0E-C354-4DA8-A1C9-A902ECB7E7C6}"/>
              </a:ext>
            </a:extLst>
          </p:cNvPr>
          <p:cNvSpPr/>
          <p:nvPr/>
        </p:nvSpPr>
        <p:spPr>
          <a:xfrm>
            <a:off x="671114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2263512D-E423-4A00-B211-1D1058AEA7EA}"/>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7567" r="11377"/>
          <a:stretch/>
        </p:blipFill>
        <p:spPr bwMode="auto">
          <a:xfrm>
            <a:off x="6263409" y="1217254"/>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9D3AC13F-465F-4638-9491-D28913162513}"/>
              </a:ext>
            </a:extLst>
          </p:cNvPr>
          <p:cNvSpPr/>
          <p:nvPr/>
        </p:nvSpPr>
        <p:spPr>
          <a:xfrm>
            <a:off x="333620" y="1264148"/>
            <a:ext cx="5868772" cy="2462213"/>
          </a:xfrm>
          <a:prstGeom prst="rect">
            <a:avLst/>
          </a:prstGeom>
        </p:spPr>
        <p:txBody>
          <a:bodyPr wrap="square" lIns="0" tIns="0" rIns="0" bIns="0">
            <a:spAutoFit/>
          </a:bodyPr>
          <a:lstStyle/>
          <a:p>
            <a:pPr defTabSz="1625478"/>
            <a:r>
              <a:rPr lang="ru-RU" sz="3200" dirty="0">
                <a:solidFill>
                  <a:prstClr val="white"/>
                </a:solidFill>
                <a:latin typeface="Roboto Slab"/>
              </a:rPr>
              <a:t>Великий Новгород</a:t>
            </a:r>
          </a:p>
          <a:p>
            <a:pPr defTabSz="1625478"/>
            <a:endParaRPr lang="ru-RU" sz="1600" dirty="0">
              <a:solidFill>
                <a:prstClr val="white"/>
              </a:solidFill>
              <a:latin typeface="Roboto Slab"/>
            </a:endParaRPr>
          </a:p>
          <a:p>
            <a:pPr defTabSz="1625478"/>
            <a:r>
              <a:rPr lang="ru-RU" sz="1600" dirty="0">
                <a:solidFill>
                  <a:prstClr val="white"/>
                </a:solidFill>
              </a:rPr>
              <a:t>«Господин Великий Новгород» – именно так официально именовали в старину город Новгород. </a:t>
            </a:r>
          </a:p>
          <a:p>
            <a:pPr defTabSz="1625478"/>
            <a:endParaRPr lang="ru-RU" sz="1600" dirty="0">
              <a:solidFill>
                <a:prstClr val="white"/>
              </a:solidFill>
            </a:endParaRPr>
          </a:p>
          <a:p>
            <a:pPr defTabSz="1625478"/>
            <a:r>
              <a:rPr lang="ru-RU" sz="1600" dirty="0">
                <a:solidFill>
                  <a:prstClr val="white"/>
                </a:solidFill>
              </a:rPr>
              <a:t>Фильм Сергея Эйзенштейна «Александр Невский» рассказывает о защите Новгорода от Тевтонского ордена и, в частности, о Ледовом побоище, когда часть рыцарей, как принято считать, провалилась под лёд Чудского озера.</a:t>
            </a:r>
          </a:p>
        </p:txBody>
      </p:sp>
    </p:spTree>
    <p:extLst>
      <p:ext uri="{BB962C8B-B14F-4D97-AF65-F5344CB8AC3E}">
        <p14:creationId xmlns:p14="http://schemas.microsoft.com/office/powerpoint/2010/main" val="15428768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182491" y="1123449"/>
            <a:ext cx="7086429" cy="1384033"/>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Художнику Игорю </a:t>
            </a:r>
            <a:r>
              <a:rPr lang="ru-RU" sz="1600" dirty="0" err="1">
                <a:solidFill>
                  <a:schemeClr val="bg1"/>
                </a:solidFill>
                <a:latin typeface="+mj-lt"/>
              </a:rPr>
              <a:t>Телятникову</a:t>
            </a:r>
            <a:r>
              <a:rPr lang="ru-RU" sz="1600" dirty="0">
                <a:solidFill>
                  <a:schemeClr val="bg1"/>
                </a:solidFill>
                <a:latin typeface="+mj-lt"/>
              </a:rPr>
              <a:t> в 1942 году была поручена разработка эскиза ордена Александра Невского. На ордене должен был быть профиль Александра, причём такой, чтобы сразу было ясно, кто это. Однако не сохранилось ни портретов, ни описаний внешности Невского. Как в этой ситуации поступил художник?</a:t>
            </a:r>
          </a:p>
        </p:txBody>
      </p:sp>
      <p:sp>
        <p:nvSpPr>
          <p:cNvPr id="13" name="Скругленный прямоугольник 12">
            <a:hlinkClick r:id="rId4" action="ppaction://hlinksldjump"/>
          </p:cNvPr>
          <p:cNvSpPr/>
          <p:nvPr/>
        </p:nvSpPr>
        <p:spPr>
          <a:xfrm>
            <a:off x="1972936" y="2819035"/>
            <a:ext cx="2520000" cy="916183"/>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На ордене художник изобразил свой автопортрет</a:t>
            </a:r>
          </a:p>
        </p:txBody>
      </p:sp>
      <p:sp>
        <p:nvSpPr>
          <p:cNvPr id="8" name="Скругленный прямоугольник 7">
            <a:hlinkClick r:id="rId4" action="ppaction://hlinksldjump"/>
          </p:cNvPr>
          <p:cNvSpPr/>
          <p:nvPr/>
        </p:nvSpPr>
        <p:spPr>
          <a:xfrm>
            <a:off x="4960819" y="3848183"/>
            <a:ext cx="2474022" cy="918000"/>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Орден был сделан без портрета князя</a:t>
            </a:r>
          </a:p>
        </p:txBody>
      </p:sp>
      <p:sp>
        <p:nvSpPr>
          <p:cNvPr id="9" name="Скругленный прямоугольник 8">
            <a:hlinkClick r:id="rId5" action="ppaction://hlinksldjump"/>
          </p:cNvPr>
          <p:cNvSpPr/>
          <p:nvPr/>
        </p:nvSpPr>
        <p:spPr>
          <a:xfrm>
            <a:off x="4926636" y="2819035"/>
            <a:ext cx="2520000" cy="916183"/>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На ордене изобразили профиль артиста Николая Черкасова</a:t>
            </a:r>
          </a:p>
        </p:txBody>
      </p:sp>
      <p:sp>
        <p:nvSpPr>
          <p:cNvPr id="11" name="Скругленный прямоугольник 10">
            <a:hlinkClick r:id="rId4" action="ppaction://hlinksldjump"/>
          </p:cNvPr>
          <p:cNvSpPr/>
          <p:nvPr/>
        </p:nvSpPr>
        <p:spPr>
          <a:xfrm>
            <a:off x="1972936" y="3849092"/>
            <a:ext cx="2520000" cy="916183"/>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schemeClr val="bg1"/>
                </a:solidFill>
                <a:latin typeface="+mj-lt"/>
              </a:rPr>
              <a:t>Художник придумал образ князя самостоятельно</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9200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01304D6A-FAD7-4980-815C-ADD87DAC9654}"/>
              </a:ext>
            </a:extLst>
          </p:cNvPr>
          <p:cNvSpPr/>
          <p:nvPr/>
        </p:nvSpPr>
        <p:spPr>
          <a:xfrm>
            <a:off x="677096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4" name="Picture 4">
            <a:extLst>
              <a:ext uri="{FF2B5EF4-FFF2-40B4-BE49-F238E27FC236}">
                <a16:creationId xmlns:a16="http://schemas.microsoft.com/office/drawing/2014/main" id="{92048DE4-8E9C-4040-BF6D-638C94A3F2FF}"/>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5664" t="2178" r="16360" b="4061"/>
          <a:stretch/>
        </p:blipFill>
        <p:spPr bwMode="auto">
          <a:xfrm>
            <a:off x="6323229" y="1215274"/>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25060B21-5452-4970-AA0A-C3F4080DB4E1}"/>
              </a:ext>
            </a:extLst>
          </p:cNvPr>
          <p:cNvSpPr/>
          <p:nvPr/>
        </p:nvSpPr>
        <p:spPr>
          <a:xfrm>
            <a:off x="256709" y="1101308"/>
            <a:ext cx="6056876" cy="3416320"/>
          </a:xfrm>
          <a:prstGeom prst="rect">
            <a:avLst/>
          </a:prstGeom>
        </p:spPr>
        <p:txBody>
          <a:bodyPr wrap="square" lIns="0" tIns="0" rIns="0" bIns="0">
            <a:spAutoFit/>
          </a:bodyPr>
          <a:lstStyle/>
          <a:p>
            <a:pPr defTabSz="1625478"/>
            <a:r>
              <a:rPr lang="ru-RU" sz="3200" dirty="0">
                <a:solidFill>
                  <a:prstClr val="white"/>
                </a:solidFill>
                <a:latin typeface="Roboto Slab"/>
              </a:rPr>
              <a:t>На ордене изобразили профиль артиста Николая Черкасова</a:t>
            </a:r>
          </a:p>
          <a:p>
            <a:pPr defTabSz="1625478"/>
            <a:endParaRPr lang="ru-RU" sz="1600" dirty="0">
              <a:solidFill>
                <a:prstClr val="white"/>
              </a:solidFill>
              <a:latin typeface="Roboto Slab"/>
            </a:endParaRPr>
          </a:p>
          <a:p>
            <a:pPr defTabSz="1625478"/>
            <a:r>
              <a:rPr lang="ru-RU" sz="1600" dirty="0">
                <a:solidFill>
                  <a:prstClr val="white"/>
                </a:solidFill>
              </a:rPr>
              <a:t>В то время только вышел на экраны фильм Эйзенштейна «Александр Невский», в котором образ Невского создал народный артист Николай Черкасов. Невольно именно этот образ запечатлелся у всех как исторически достоверный. И автор пошёл по этому пути. Он обратился на Мосфильм, где ему любезно предоставили фотографии героя фильма. </a:t>
            </a:r>
          </a:p>
          <a:p>
            <a:pPr defTabSz="1625478"/>
            <a:endParaRPr lang="ru-RU" sz="1400" dirty="0">
              <a:solidFill>
                <a:prstClr val="white"/>
              </a:solidFill>
              <a:latin typeface="+mj-lt"/>
            </a:endParaRPr>
          </a:p>
        </p:txBody>
      </p:sp>
    </p:spTree>
    <p:extLst>
      <p:ext uri="{BB962C8B-B14F-4D97-AF65-F5344CB8AC3E}">
        <p14:creationId xmlns:p14="http://schemas.microsoft.com/office/powerpoint/2010/main" val="21126611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9CBBC5CB-527E-4974-9FEE-F26EC6D1876B}"/>
              </a:ext>
            </a:extLst>
          </p:cNvPr>
          <p:cNvSpPr/>
          <p:nvPr/>
        </p:nvSpPr>
        <p:spPr>
          <a:xfrm>
            <a:off x="6762340"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8" name="Picture 4">
            <a:extLst>
              <a:ext uri="{FF2B5EF4-FFF2-40B4-BE49-F238E27FC236}">
                <a16:creationId xmlns:a16="http://schemas.microsoft.com/office/drawing/2014/main" id="{92048DE4-8E9C-4040-BF6D-638C94A3F2FF}"/>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5664" t="2178" r="16360" b="4061"/>
          <a:stretch/>
        </p:blipFill>
        <p:spPr bwMode="auto">
          <a:xfrm>
            <a:off x="6314603" y="1189395"/>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B03415B9-3372-48E9-8E5A-4830B13B5329}"/>
              </a:ext>
            </a:extLst>
          </p:cNvPr>
          <p:cNvSpPr/>
          <p:nvPr/>
        </p:nvSpPr>
        <p:spPr>
          <a:xfrm>
            <a:off x="256709" y="1101308"/>
            <a:ext cx="6056876" cy="3416320"/>
          </a:xfrm>
          <a:prstGeom prst="rect">
            <a:avLst/>
          </a:prstGeom>
        </p:spPr>
        <p:txBody>
          <a:bodyPr wrap="square" lIns="0" tIns="0" rIns="0" bIns="0">
            <a:spAutoFit/>
          </a:bodyPr>
          <a:lstStyle/>
          <a:p>
            <a:pPr defTabSz="1625478"/>
            <a:r>
              <a:rPr lang="ru-RU" sz="3200">
                <a:solidFill>
                  <a:prstClr val="white"/>
                </a:solidFill>
                <a:latin typeface="Roboto Slab"/>
              </a:rPr>
              <a:t>На ордене изобразили профиль артиста Николая Черкасова</a:t>
            </a:r>
          </a:p>
          <a:p>
            <a:pPr defTabSz="1625478"/>
            <a:endParaRPr lang="ru-RU" sz="1600">
              <a:solidFill>
                <a:prstClr val="white"/>
              </a:solidFill>
              <a:latin typeface="Roboto Slab"/>
            </a:endParaRPr>
          </a:p>
          <a:p>
            <a:pPr defTabSz="1625478"/>
            <a:r>
              <a:rPr lang="ru-RU" sz="1600">
                <a:solidFill>
                  <a:prstClr val="white"/>
                </a:solidFill>
              </a:rPr>
              <a:t>В то время только вышел на экраны фильм Эйзенштейна «Александр Невский», в котором образ Невского создал народный артист Николай Черкасов. Невольно именно этот образ запечатлелся у всех как исторически достоверный. И автор пошёл по этому пути. Он обратился на Мосфильм, где ему любезно предоставили фотографии героя фильма. </a:t>
            </a:r>
          </a:p>
          <a:p>
            <a:pPr defTabSz="1625478"/>
            <a:endParaRPr lang="ru-RU" sz="1400">
              <a:solidFill>
                <a:prstClr val="white"/>
              </a:solidFill>
              <a:latin typeface="+mj-lt"/>
            </a:endParaRPr>
          </a:p>
        </p:txBody>
      </p:sp>
    </p:spTree>
    <p:extLst>
      <p:ext uri="{BB962C8B-B14F-4D97-AF65-F5344CB8AC3E}">
        <p14:creationId xmlns:p14="http://schemas.microsoft.com/office/powerpoint/2010/main" val="42517001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177005" y="1440366"/>
            <a:ext cx="6958590" cy="1122871"/>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одном юмористическом скетче Александр Невский предстаёт в образе тренера сборной России. Напутствуя ратников перед сражением, князь говорит, что крайне важно занять именного его. </a:t>
            </a:r>
          </a:p>
        </p:txBody>
      </p:sp>
      <p:sp>
        <p:nvSpPr>
          <p:cNvPr id="13" name="Скругленный прямоугольник 12">
            <a:hlinkClick r:id="rId3" action="ppaction://hlinksldjump"/>
          </p:cNvPr>
          <p:cNvSpPr/>
          <p:nvPr/>
        </p:nvSpPr>
        <p:spPr>
          <a:xfrm>
            <a:off x="1835150" y="3330304"/>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Камень</a:t>
            </a:r>
          </a:p>
        </p:txBody>
      </p:sp>
      <p:sp>
        <p:nvSpPr>
          <p:cNvPr id="8" name="Скругленный прямоугольник 7">
            <a:hlinkClick r:id="rId4" action="ppaction://hlinksldjump"/>
          </p:cNvPr>
          <p:cNvSpPr/>
          <p:nvPr/>
        </p:nvSpPr>
        <p:spPr>
          <a:xfrm>
            <a:off x="4788850" y="396534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defTabSz="1625478"/>
            <a:r>
              <a:rPr lang="ru-RU" sz="1600" dirty="0" smtClean="0">
                <a:solidFill>
                  <a:prstClr val="white"/>
                </a:solidFill>
                <a:latin typeface="Roboto Slab"/>
              </a:rPr>
              <a:t>Пятачок</a:t>
            </a:r>
            <a:endParaRPr lang="ru-RU" sz="1600" dirty="0">
              <a:solidFill>
                <a:prstClr val="white"/>
              </a:solidFill>
              <a:latin typeface="Roboto Slab"/>
            </a:endParaRPr>
          </a:p>
        </p:txBody>
      </p:sp>
      <p:sp>
        <p:nvSpPr>
          <p:cNvPr id="9" name="Скругленный прямоугольник 8">
            <a:hlinkClick r:id="rId3" action="ppaction://hlinksldjump"/>
          </p:cNvPr>
          <p:cNvSpPr/>
          <p:nvPr/>
        </p:nvSpPr>
        <p:spPr>
          <a:xfrm>
            <a:off x="4788850" y="3330304"/>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Поле</a:t>
            </a:r>
          </a:p>
        </p:txBody>
      </p:sp>
      <p:sp>
        <p:nvSpPr>
          <p:cNvPr id="11" name="Скругленный прямоугольник 10">
            <a:hlinkClick r:id="rId3" action="ppaction://hlinksldjump"/>
          </p:cNvPr>
          <p:cNvSpPr/>
          <p:nvPr/>
        </p:nvSpPr>
        <p:spPr>
          <a:xfrm>
            <a:off x="1835150" y="396534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Лёд</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2897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9" name="Скругленный прямоугольник 15">
            <a:hlinkClick r:id="rId3" action="ppaction://hlinksldjump"/>
            <a:extLst>
              <a:ext uri="{FF2B5EF4-FFF2-40B4-BE49-F238E27FC236}">
                <a16:creationId xmlns:a16="http://schemas.microsoft.com/office/drawing/2014/main" id="{D44EAE97-D44F-4C2B-829F-3A91E2102071}"/>
              </a:ext>
            </a:extLst>
          </p:cNvPr>
          <p:cNvSpPr/>
          <p:nvPr/>
        </p:nvSpPr>
        <p:spPr>
          <a:xfrm>
            <a:off x="669628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3" name="Picture 4">
            <a:extLst>
              <a:ext uri="{FF2B5EF4-FFF2-40B4-BE49-F238E27FC236}">
                <a16:creationId xmlns:a16="http://schemas.microsoft.com/office/drawing/2014/main" id="{7AD325AB-7620-4B45-8C11-86B4E62519D1}"/>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48545" y="1269326"/>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D5D62402-50F7-42B5-9D04-3B92BCCAE25B}"/>
              </a:ext>
            </a:extLst>
          </p:cNvPr>
          <p:cNvSpPr/>
          <p:nvPr/>
        </p:nvSpPr>
        <p:spPr>
          <a:xfrm>
            <a:off x="207661" y="1316220"/>
            <a:ext cx="5853535" cy="2462213"/>
          </a:xfrm>
          <a:prstGeom prst="rect">
            <a:avLst/>
          </a:prstGeom>
        </p:spPr>
        <p:txBody>
          <a:bodyPr wrap="square" lIns="0" tIns="0" rIns="0" bIns="0">
            <a:spAutoFit/>
          </a:bodyPr>
          <a:lstStyle/>
          <a:p>
            <a:pPr defTabSz="1625478"/>
            <a:r>
              <a:rPr lang="ru-RU" sz="3200" dirty="0" smtClean="0">
                <a:solidFill>
                  <a:prstClr val="white"/>
                </a:solidFill>
                <a:latin typeface="Roboto Slab"/>
              </a:rPr>
              <a:t>Пятачок</a:t>
            </a:r>
            <a:endParaRPr lang="ru-RU" sz="3200" dirty="0">
              <a:solidFill>
                <a:prstClr val="white"/>
              </a:solidFill>
              <a:latin typeface="Roboto Slab"/>
            </a:endParaRPr>
          </a:p>
          <a:p>
            <a:pPr defTabSz="1625478"/>
            <a:endParaRPr lang="ru-RU" sz="1600" dirty="0">
              <a:solidFill>
                <a:prstClr val="white"/>
              </a:solidFill>
              <a:latin typeface="Roboto Slab"/>
            </a:endParaRPr>
          </a:p>
          <a:p>
            <a:pPr defTabSz="1625478"/>
            <a:r>
              <a:rPr lang="ru-RU" sz="1600" dirty="0">
                <a:solidFill>
                  <a:prstClr val="white"/>
                </a:solidFill>
              </a:rPr>
              <a:t>Тактика немецких крестоносцев называлась «свинья». </a:t>
            </a:r>
            <a:r>
              <a:rPr lang="ru-RU" sz="1600" dirty="0" smtClean="0">
                <a:solidFill>
                  <a:prstClr val="white"/>
                </a:solidFill>
              </a:rPr>
              <a:t>Пятачок </a:t>
            </a:r>
            <a:r>
              <a:rPr lang="ru-RU" sz="1600" dirty="0">
                <a:solidFill>
                  <a:prstClr val="white"/>
                </a:solidFill>
              </a:rPr>
              <a:t>– это часть свиного рыла и разговорное название области хоккейной площадки перед воротами. </a:t>
            </a:r>
          </a:p>
          <a:p>
            <a:pPr defTabSz="1625478"/>
            <a:endParaRPr lang="ru-RU" sz="1600" dirty="0">
              <a:solidFill>
                <a:prstClr val="white"/>
              </a:solidFill>
            </a:endParaRPr>
          </a:p>
          <a:p>
            <a:pPr defTabSz="1625478"/>
            <a:r>
              <a:rPr lang="ru-RU" sz="1600" dirty="0">
                <a:solidFill>
                  <a:prstClr val="white"/>
                </a:solidFill>
              </a:rPr>
              <a:t>Александр Невский в исполнении Василия Уткина призывает воинов занять пятачок любой ценой и биться там до конца.</a:t>
            </a:r>
          </a:p>
        </p:txBody>
      </p:sp>
    </p:spTree>
    <p:extLst>
      <p:ext uri="{BB962C8B-B14F-4D97-AF65-F5344CB8AC3E}">
        <p14:creationId xmlns:p14="http://schemas.microsoft.com/office/powerpoint/2010/main" val="30218526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AC8EBD31-8C64-4C13-8E2D-FA773CCA8F29}"/>
              </a:ext>
            </a:extLst>
          </p:cNvPr>
          <p:cNvSpPr/>
          <p:nvPr/>
        </p:nvSpPr>
        <p:spPr>
          <a:xfrm>
            <a:off x="669628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8" name="Picture 4">
            <a:extLst>
              <a:ext uri="{FF2B5EF4-FFF2-40B4-BE49-F238E27FC236}">
                <a16:creationId xmlns:a16="http://schemas.microsoft.com/office/drawing/2014/main" id="{7AD325AB-7620-4B45-8C11-86B4E62519D1}"/>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48545" y="1269326"/>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D5D62402-50F7-42B5-9D04-3B92BCCAE25B}"/>
              </a:ext>
            </a:extLst>
          </p:cNvPr>
          <p:cNvSpPr/>
          <p:nvPr/>
        </p:nvSpPr>
        <p:spPr>
          <a:xfrm>
            <a:off x="207661" y="1316220"/>
            <a:ext cx="5853535" cy="2462213"/>
          </a:xfrm>
          <a:prstGeom prst="rect">
            <a:avLst/>
          </a:prstGeom>
        </p:spPr>
        <p:txBody>
          <a:bodyPr wrap="square" lIns="0" tIns="0" rIns="0" bIns="0">
            <a:spAutoFit/>
          </a:bodyPr>
          <a:lstStyle/>
          <a:p>
            <a:pPr defTabSz="1625478"/>
            <a:r>
              <a:rPr lang="ru-RU" sz="3200" dirty="0" smtClean="0">
                <a:solidFill>
                  <a:prstClr val="white"/>
                </a:solidFill>
                <a:latin typeface="Roboto Slab"/>
              </a:rPr>
              <a:t>Пятачок</a:t>
            </a:r>
            <a:endParaRPr lang="ru-RU" sz="3200" dirty="0">
              <a:solidFill>
                <a:prstClr val="white"/>
              </a:solidFill>
              <a:latin typeface="Roboto Slab"/>
            </a:endParaRPr>
          </a:p>
          <a:p>
            <a:pPr defTabSz="1625478"/>
            <a:endParaRPr lang="ru-RU" sz="1600" dirty="0">
              <a:solidFill>
                <a:prstClr val="white"/>
              </a:solidFill>
              <a:latin typeface="Roboto Slab"/>
            </a:endParaRPr>
          </a:p>
          <a:p>
            <a:pPr defTabSz="1625478"/>
            <a:r>
              <a:rPr lang="ru-RU" sz="1600" dirty="0">
                <a:solidFill>
                  <a:prstClr val="white"/>
                </a:solidFill>
              </a:rPr>
              <a:t>Тактика немецких крестоносцев называлась «свинья». </a:t>
            </a:r>
            <a:r>
              <a:rPr lang="ru-RU" sz="1600" dirty="0" smtClean="0">
                <a:solidFill>
                  <a:prstClr val="white"/>
                </a:solidFill>
              </a:rPr>
              <a:t>Пятачок </a:t>
            </a:r>
            <a:r>
              <a:rPr lang="ru-RU" sz="1600" dirty="0">
                <a:solidFill>
                  <a:prstClr val="white"/>
                </a:solidFill>
              </a:rPr>
              <a:t>– это часть свиного рыла и разговорное название области хоккейной площадки перед воротами. </a:t>
            </a:r>
          </a:p>
          <a:p>
            <a:pPr defTabSz="1625478"/>
            <a:endParaRPr lang="ru-RU" sz="1600" dirty="0">
              <a:solidFill>
                <a:prstClr val="white"/>
              </a:solidFill>
            </a:endParaRPr>
          </a:p>
          <a:p>
            <a:pPr defTabSz="1625478"/>
            <a:r>
              <a:rPr lang="ru-RU" sz="1600" dirty="0">
                <a:solidFill>
                  <a:prstClr val="white"/>
                </a:solidFill>
              </a:rPr>
              <a:t>Александр Невский в исполнении Василия Уткина призывает воинов занять пятачок любой ценой и биться там до конца.</a:t>
            </a:r>
          </a:p>
        </p:txBody>
      </p:sp>
    </p:spTree>
    <p:extLst>
      <p:ext uri="{BB962C8B-B14F-4D97-AF65-F5344CB8AC3E}">
        <p14:creationId xmlns:p14="http://schemas.microsoft.com/office/powerpoint/2010/main" val="82322815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506577" y="1288176"/>
            <a:ext cx="8297966" cy="1103315"/>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оригинале эти слова соседствуют и с намерением руководить шествием, и с обращением к участникам осуществления правосудия. А согласно анекдоту, эти слова сказал будущий святой земли русской Александр Невский, обращаясь к противнику. Что это за слова?</a:t>
            </a:r>
          </a:p>
        </p:txBody>
      </p:sp>
      <p:sp>
        <p:nvSpPr>
          <p:cNvPr id="13" name="Скругленный прямоугольник 12">
            <a:hlinkClick r:id="rId3" action="ppaction://hlinksldjump"/>
          </p:cNvPr>
          <p:cNvSpPr/>
          <p:nvPr/>
        </p:nvSpPr>
        <p:spPr>
          <a:xfrm>
            <a:off x="1835150" y="3385245"/>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b="0" dirty="0">
                <a:solidFill>
                  <a:schemeClr val="bg1"/>
                </a:solidFill>
                <a:effectLst/>
                <a:latin typeface="+mj-lt"/>
              </a:rPr>
              <a:t>Поехали</a:t>
            </a:r>
            <a:endParaRPr lang="ru-RU" sz="1600" dirty="0">
              <a:solidFill>
                <a:schemeClr val="bg1"/>
              </a:solidFill>
              <a:latin typeface="+mj-lt"/>
            </a:endParaRPr>
          </a:p>
        </p:txBody>
      </p:sp>
      <p:sp>
        <p:nvSpPr>
          <p:cNvPr id="8" name="Скругленный прямоугольник 7">
            <a:hlinkClick r:id="rId3" action="ppaction://hlinksldjump"/>
          </p:cNvPr>
          <p:cNvSpPr/>
          <p:nvPr/>
        </p:nvSpPr>
        <p:spPr>
          <a:xfrm>
            <a:off x="4788850" y="400908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В ногах правды нет</a:t>
            </a:r>
          </a:p>
        </p:txBody>
      </p:sp>
      <p:sp>
        <p:nvSpPr>
          <p:cNvPr id="9" name="Скругленный прямоугольник 8">
            <a:hlinkClick r:id="rId3" action="ppaction://hlinksldjump"/>
          </p:cNvPr>
          <p:cNvSpPr/>
          <p:nvPr/>
        </p:nvSpPr>
        <p:spPr>
          <a:xfrm>
            <a:off x="4788850" y="338524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А судьи кто?</a:t>
            </a:r>
          </a:p>
        </p:txBody>
      </p:sp>
      <p:sp>
        <p:nvSpPr>
          <p:cNvPr id="11" name="Скругленный прямоугольник 10">
            <a:hlinkClick r:id="rId4" action="ppaction://hlinksldjump"/>
          </p:cNvPr>
          <p:cNvSpPr/>
          <p:nvPr/>
        </p:nvSpPr>
        <p:spPr>
          <a:xfrm>
            <a:off x="1835150" y="400908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Лёд тронулся</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8314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58AFF0E2-A4A7-4D85-8B64-633A25934BD2}"/>
              </a:ext>
            </a:extLst>
          </p:cNvPr>
          <p:cNvSpPr/>
          <p:nvPr/>
        </p:nvSpPr>
        <p:spPr>
          <a:xfrm>
            <a:off x="667696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46EE45A2-5467-4D34-B0DD-02D88D4EC0C6}"/>
              </a:ext>
            </a:extLst>
          </p:cNvPr>
          <p:cNvSpPr/>
          <p:nvPr/>
        </p:nvSpPr>
        <p:spPr>
          <a:xfrm>
            <a:off x="209525" y="1302720"/>
            <a:ext cx="5979601" cy="2462213"/>
          </a:xfrm>
          <a:prstGeom prst="rect">
            <a:avLst/>
          </a:prstGeom>
        </p:spPr>
        <p:txBody>
          <a:bodyPr wrap="square" lIns="0" tIns="0" rIns="0" bIns="0">
            <a:spAutoFit/>
          </a:bodyPr>
          <a:lstStyle/>
          <a:p>
            <a:pPr defTabSz="1625478"/>
            <a:r>
              <a:rPr lang="ru-RU" sz="3200" dirty="0">
                <a:solidFill>
                  <a:prstClr val="white"/>
                </a:solidFill>
                <a:latin typeface="Roboto Slab"/>
              </a:rPr>
              <a:t>Лёд тронулся</a:t>
            </a:r>
          </a:p>
          <a:p>
            <a:pPr defTabSz="1625478"/>
            <a:endParaRPr lang="ru-RU" sz="1600" dirty="0">
              <a:solidFill>
                <a:prstClr val="white"/>
              </a:solidFill>
              <a:latin typeface="Roboto Slab"/>
            </a:endParaRPr>
          </a:p>
          <a:p>
            <a:pPr defTabSz="1625478"/>
            <a:r>
              <a:rPr lang="ru-RU" sz="1400" dirty="0">
                <a:solidFill>
                  <a:prstClr val="white"/>
                </a:solidFill>
              </a:rPr>
              <a:t>В «Золотом </a:t>
            </a:r>
            <a:r>
              <a:rPr lang="ru-RU" sz="1400" dirty="0" smtClean="0">
                <a:solidFill>
                  <a:prstClr val="white"/>
                </a:solidFill>
              </a:rPr>
              <a:t>телёнке» </a:t>
            </a:r>
            <a:r>
              <a:rPr lang="ru-RU" sz="1400" dirty="0">
                <a:solidFill>
                  <a:prstClr val="white"/>
                </a:solidFill>
              </a:rPr>
              <a:t>Ильфа и Петрова одна из телеграмм, отправленных </a:t>
            </a:r>
            <a:r>
              <a:rPr lang="ru-RU" sz="1400" dirty="0" err="1">
                <a:solidFill>
                  <a:prstClr val="white"/>
                </a:solidFill>
              </a:rPr>
              <a:t>Бендером</a:t>
            </a:r>
            <a:r>
              <a:rPr lang="ru-RU" sz="1400" dirty="0">
                <a:solidFill>
                  <a:prstClr val="white"/>
                </a:solidFill>
              </a:rPr>
              <a:t> Корейко, гласила: «Лёд тронулся </a:t>
            </a:r>
            <a:r>
              <a:rPr lang="ru-RU" sz="1400" dirty="0" err="1">
                <a:solidFill>
                  <a:prstClr val="white"/>
                </a:solidFill>
              </a:rPr>
              <a:t>тчк</a:t>
            </a:r>
            <a:r>
              <a:rPr lang="ru-RU" sz="1400" dirty="0">
                <a:solidFill>
                  <a:prstClr val="white"/>
                </a:solidFill>
              </a:rPr>
              <a:t> командовать парадом буду я». </a:t>
            </a:r>
            <a:r>
              <a:rPr lang="ru-RU" sz="1400" dirty="0" smtClean="0">
                <a:solidFill>
                  <a:prstClr val="white"/>
                </a:solidFill>
              </a:rPr>
              <a:t>Ещё </a:t>
            </a:r>
            <a:r>
              <a:rPr lang="ru-RU" sz="1400" dirty="0">
                <a:solidFill>
                  <a:prstClr val="white"/>
                </a:solidFill>
              </a:rPr>
              <a:t>пару раз Остап произносит: «Лёд тронулся, господа присяжные заседатели!»</a:t>
            </a:r>
          </a:p>
          <a:p>
            <a:pPr defTabSz="1625478"/>
            <a:endParaRPr lang="ru-RU" sz="1400" dirty="0">
              <a:solidFill>
                <a:prstClr val="white"/>
              </a:solidFill>
            </a:endParaRPr>
          </a:p>
          <a:p>
            <a:pPr defTabSz="1625478"/>
            <a:r>
              <a:rPr lang="ru-RU" sz="1400" dirty="0">
                <a:solidFill>
                  <a:prstClr val="white"/>
                </a:solidFill>
              </a:rPr>
              <a:t>Ну а в анекдоте князь Александр Невский именно этими словами комментирует момент провала под лёд немецких рыцарей во время «Ледового побоища». </a:t>
            </a:r>
          </a:p>
        </p:txBody>
      </p:sp>
      <p:pic>
        <p:nvPicPr>
          <p:cNvPr id="4" name="Picture 4">
            <a:extLst>
              <a:ext uri="{FF2B5EF4-FFF2-40B4-BE49-F238E27FC236}">
                <a16:creationId xmlns:a16="http://schemas.microsoft.com/office/drawing/2014/main" id="{A8650C30-3724-4A44-AC53-08E2B13406C9}"/>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29226" y="1255826"/>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0604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3EB473D7-714D-41E0-B50E-045549CCDC0D}"/>
              </a:ext>
            </a:extLst>
          </p:cNvPr>
          <p:cNvSpPr/>
          <p:nvPr/>
        </p:nvSpPr>
        <p:spPr>
          <a:xfrm>
            <a:off x="667696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A8650C30-3724-4A44-AC53-08E2B13406C9}"/>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29226" y="1255826"/>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46EE45A2-5467-4D34-B0DD-02D88D4EC0C6}"/>
              </a:ext>
            </a:extLst>
          </p:cNvPr>
          <p:cNvSpPr/>
          <p:nvPr/>
        </p:nvSpPr>
        <p:spPr>
          <a:xfrm>
            <a:off x="209525" y="1302720"/>
            <a:ext cx="5979601" cy="2462213"/>
          </a:xfrm>
          <a:prstGeom prst="rect">
            <a:avLst/>
          </a:prstGeom>
        </p:spPr>
        <p:txBody>
          <a:bodyPr wrap="square" lIns="0" tIns="0" rIns="0" bIns="0">
            <a:spAutoFit/>
          </a:bodyPr>
          <a:lstStyle/>
          <a:p>
            <a:pPr defTabSz="1625478"/>
            <a:r>
              <a:rPr lang="ru-RU" sz="3200" dirty="0">
                <a:solidFill>
                  <a:prstClr val="white"/>
                </a:solidFill>
                <a:latin typeface="Roboto Slab"/>
              </a:rPr>
              <a:t>Лёд тронулся</a:t>
            </a:r>
          </a:p>
          <a:p>
            <a:pPr defTabSz="1625478"/>
            <a:endParaRPr lang="ru-RU" sz="1600" dirty="0">
              <a:solidFill>
                <a:prstClr val="white"/>
              </a:solidFill>
              <a:latin typeface="Roboto Slab"/>
            </a:endParaRPr>
          </a:p>
          <a:p>
            <a:pPr defTabSz="1625478"/>
            <a:r>
              <a:rPr lang="ru-RU" sz="1400" dirty="0">
                <a:solidFill>
                  <a:prstClr val="white"/>
                </a:solidFill>
              </a:rPr>
              <a:t>В «Золотом </a:t>
            </a:r>
            <a:r>
              <a:rPr lang="ru-RU" sz="1400" dirty="0" smtClean="0">
                <a:solidFill>
                  <a:prstClr val="white"/>
                </a:solidFill>
              </a:rPr>
              <a:t>телёнке» </a:t>
            </a:r>
            <a:r>
              <a:rPr lang="ru-RU" sz="1400" dirty="0">
                <a:solidFill>
                  <a:prstClr val="white"/>
                </a:solidFill>
              </a:rPr>
              <a:t>Ильфа и Петрова одна из телеграмм, отправленных </a:t>
            </a:r>
            <a:r>
              <a:rPr lang="ru-RU" sz="1400" dirty="0" err="1">
                <a:solidFill>
                  <a:prstClr val="white"/>
                </a:solidFill>
              </a:rPr>
              <a:t>Бендером</a:t>
            </a:r>
            <a:r>
              <a:rPr lang="ru-RU" sz="1400" dirty="0">
                <a:solidFill>
                  <a:prstClr val="white"/>
                </a:solidFill>
              </a:rPr>
              <a:t> Корейко, гласила: «Лёд тронулся </a:t>
            </a:r>
            <a:r>
              <a:rPr lang="ru-RU" sz="1400" dirty="0" err="1">
                <a:solidFill>
                  <a:prstClr val="white"/>
                </a:solidFill>
              </a:rPr>
              <a:t>тчк</a:t>
            </a:r>
            <a:r>
              <a:rPr lang="ru-RU" sz="1400" dirty="0">
                <a:solidFill>
                  <a:prstClr val="white"/>
                </a:solidFill>
              </a:rPr>
              <a:t> командовать парадом буду я». </a:t>
            </a:r>
            <a:r>
              <a:rPr lang="ru-RU" sz="1400" dirty="0" smtClean="0">
                <a:solidFill>
                  <a:prstClr val="white"/>
                </a:solidFill>
              </a:rPr>
              <a:t>Ещё </a:t>
            </a:r>
            <a:r>
              <a:rPr lang="ru-RU" sz="1400" dirty="0">
                <a:solidFill>
                  <a:prstClr val="white"/>
                </a:solidFill>
              </a:rPr>
              <a:t>пару раз Остап произносит: «Лёд тронулся, господа присяжные заседатели!»</a:t>
            </a:r>
          </a:p>
          <a:p>
            <a:pPr defTabSz="1625478"/>
            <a:endParaRPr lang="ru-RU" sz="1400" dirty="0">
              <a:solidFill>
                <a:prstClr val="white"/>
              </a:solidFill>
            </a:endParaRPr>
          </a:p>
          <a:p>
            <a:pPr defTabSz="1625478"/>
            <a:r>
              <a:rPr lang="ru-RU" sz="1400" dirty="0">
                <a:solidFill>
                  <a:prstClr val="white"/>
                </a:solidFill>
              </a:rPr>
              <a:t>Ну а в анекдоте князь Александр Невский именно этими словами комментирует момент провала под лёд немецких рыцарей во время «Ледового побоища». </a:t>
            </a:r>
          </a:p>
        </p:txBody>
      </p:sp>
    </p:spTree>
    <p:extLst>
      <p:ext uri="{BB962C8B-B14F-4D97-AF65-F5344CB8AC3E}">
        <p14:creationId xmlns:p14="http://schemas.microsoft.com/office/powerpoint/2010/main" val="12204874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770290" y="1550016"/>
            <a:ext cx="7693572" cy="541880"/>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1225 году князь Ярослав Всеволодович, отец юного князя Александра, «учинил сыновьям княжеский постриг». Что означал этот обряд?</a:t>
            </a:r>
          </a:p>
        </p:txBody>
      </p:sp>
      <p:sp>
        <p:nvSpPr>
          <p:cNvPr id="13" name="Скругленный прямоугольник 12">
            <a:hlinkClick r:id="rId3" action="ppaction://hlinksldjump"/>
          </p:cNvPr>
          <p:cNvSpPr/>
          <p:nvPr/>
        </p:nvSpPr>
        <p:spPr>
          <a:xfrm>
            <a:off x="1906074" y="2701283"/>
            <a:ext cx="2687336"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Посвящение </a:t>
            </a:r>
          </a:p>
          <a:p>
            <a:pPr algn="ctr"/>
            <a:r>
              <a:rPr lang="ru-RU" sz="1600" dirty="0">
                <a:solidFill>
                  <a:schemeClr val="bg1"/>
                </a:solidFill>
                <a:latin typeface="+mj-lt"/>
              </a:rPr>
              <a:t>в воины</a:t>
            </a:r>
          </a:p>
        </p:txBody>
      </p:sp>
      <p:sp>
        <p:nvSpPr>
          <p:cNvPr id="8" name="Скругленный прямоугольник 7">
            <a:hlinkClick r:id="rId4" action="ppaction://hlinksldjump"/>
          </p:cNvPr>
          <p:cNvSpPr/>
          <p:nvPr/>
        </p:nvSpPr>
        <p:spPr>
          <a:xfrm>
            <a:off x="4788850" y="3605459"/>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Пострижение в монахи</a:t>
            </a:r>
          </a:p>
        </p:txBody>
      </p:sp>
      <p:sp>
        <p:nvSpPr>
          <p:cNvPr id="9" name="Скругленный прямоугольник 8">
            <a:hlinkClick r:id="rId4" action="ppaction://hlinksldjump"/>
          </p:cNvPr>
          <p:cNvSpPr/>
          <p:nvPr/>
        </p:nvSpPr>
        <p:spPr>
          <a:xfrm>
            <a:off x="4788850" y="2694844"/>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Возведение в княжеский титул</a:t>
            </a:r>
          </a:p>
        </p:txBody>
      </p:sp>
      <p:sp>
        <p:nvSpPr>
          <p:cNvPr id="11" name="Скругленный прямоугольник 10">
            <a:hlinkClick r:id="rId4" action="ppaction://hlinksldjump"/>
          </p:cNvPr>
          <p:cNvSpPr/>
          <p:nvPr/>
        </p:nvSpPr>
        <p:spPr>
          <a:xfrm>
            <a:off x="1906074" y="3611898"/>
            <a:ext cx="2687336"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Разделение княжества на уделы</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750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906724B4-7E3D-4E4D-920D-4CFFFC491B3C}"/>
              </a:ext>
            </a:extLst>
          </p:cNvPr>
          <p:cNvSpPr/>
          <p:nvPr/>
        </p:nvSpPr>
        <p:spPr>
          <a:xfrm>
            <a:off x="670181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E3F2C03D-2EC7-449F-BBED-EB747E1607CF}"/>
              </a:ext>
            </a:extLst>
          </p:cNvPr>
          <p:cNvSpPr/>
          <p:nvPr/>
        </p:nvSpPr>
        <p:spPr>
          <a:xfrm>
            <a:off x="338309" y="1267589"/>
            <a:ext cx="5832426" cy="2569934"/>
          </a:xfrm>
          <a:prstGeom prst="rect">
            <a:avLst/>
          </a:prstGeom>
        </p:spPr>
        <p:txBody>
          <a:bodyPr wrap="square" lIns="0" tIns="0" rIns="0" bIns="0">
            <a:spAutoFit/>
          </a:bodyPr>
          <a:lstStyle/>
          <a:p>
            <a:pPr defTabSz="1625478"/>
            <a:r>
              <a:rPr lang="ru-RU" sz="3200" dirty="0">
                <a:solidFill>
                  <a:prstClr val="white"/>
                </a:solidFill>
                <a:latin typeface="Roboto Slab"/>
              </a:rPr>
              <a:t>Посвящение в воины</a:t>
            </a:r>
          </a:p>
          <a:p>
            <a:pPr defTabSz="1625478"/>
            <a:endParaRPr lang="ru-RU" sz="900" dirty="0">
              <a:solidFill>
                <a:prstClr val="white"/>
              </a:solidFill>
              <a:latin typeface="Roboto Slab"/>
            </a:endParaRPr>
          </a:p>
          <a:p>
            <a:pPr defTabSz="1625478"/>
            <a:r>
              <a:rPr lang="ru-RU" sz="1400" dirty="0" err="1">
                <a:solidFill>
                  <a:prstClr val="white"/>
                </a:solidFill>
              </a:rPr>
              <a:t>Посажение</a:t>
            </a:r>
            <a:r>
              <a:rPr lang="ru-RU" sz="1400" dirty="0">
                <a:solidFill>
                  <a:prstClr val="white"/>
                </a:solidFill>
              </a:rPr>
              <a:t> на коня, опоясывание мечом и постриг были обязательными элементами инициации юного княжича на Руси. Во время обряда пострига 4–5-летнего мальчика сажали на стационарно установленное седло, а священник состригал ему прядь волос. Затем седло вместе с юным наездником перемещали на боевого коня.</a:t>
            </a:r>
          </a:p>
          <a:p>
            <a:pPr defTabSz="1625478"/>
            <a:endParaRPr lang="ru-RU" sz="1400" dirty="0">
              <a:solidFill>
                <a:prstClr val="white"/>
              </a:solidFill>
            </a:endParaRPr>
          </a:p>
          <a:p>
            <a:pPr defTabSz="1625478"/>
            <a:r>
              <a:rPr lang="ru-RU" sz="1400" dirty="0">
                <a:solidFill>
                  <a:prstClr val="white"/>
                </a:solidFill>
              </a:rPr>
              <a:t>С этого момента под руководством </a:t>
            </a:r>
            <a:r>
              <a:rPr lang="ru-RU" sz="1400" dirty="0" err="1">
                <a:solidFill>
                  <a:prstClr val="white"/>
                </a:solidFill>
              </a:rPr>
              <a:t>кормильчича</a:t>
            </a:r>
            <a:r>
              <a:rPr lang="ru-RU" sz="1400" dirty="0">
                <a:solidFill>
                  <a:prstClr val="white"/>
                </a:solidFill>
              </a:rPr>
              <a:t> княжич начинал обучаться верховой езде и воинским премудростям.</a:t>
            </a:r>
          </a:p>
        </p:txBody>
      </p:sp>
      <p:pic>
        <p:nvPicPr>
          <p:cNvPr id="4" name="Picture 4">
            <a:extLst>
              <a:ext uri="{FF2B5EF4-FFF2-40B4-BE49-F238E27FC236}">
                <a16:creationId xmlns:a16="http://schemas.microsoft.com/office/drawing/2014/main" id="{41E3F5CA-3AF6-4CAC-BF00-E92CA34D4183}"/>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408" t="19792" r="4800" b="11415"/>
          <a:stretch/>
        </p:blipFill>
        <p:spPr bwMode="auto">
          <a:xfrm>
            <a:off x="6245076" y="1267589"/>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44819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7C88BC54-7710-44B8-BB7C-C542BC47CC3E}"/>
              </a:ext>
            </a:extLst>
          </p:cNvPr>
          <p:cNvSpPr/>
          <p:nvPr/>
        </p:nvSpPr>
        <p:spPr>
          <a:xfrm>
            <a:off x="670181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11" name="Picture 4">
            <a:extLst>
              <a:ext uri="{FF2B5EF4-FFF2-40B4-BE49-F238E27FC236}">
                <a16:creationId xmlns:a16="http://schemas.microsoft.com/office/drawing/2014/main" id="{41E3F5CA-3AF6-4CAC-BF00-E92CA34D4183}"/>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408" t="19792" r="4800" b="11415"/>
          <a:stretch/>
        </p:blipFill>
        <p:spPr bwMode="auto">
          <a:xfrm>
            <a:off x="6245076" y="1267589"/>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2" name="Прямоугольник 11">
            <a:extLst>
              <a:ext uri="{FF2B5EF4-FFF2-40B4-BE49-F238E27FC236}">
                <a16:creationId xmlns:a16="http://schemas.microsoft.com/office/drawing/2014/main" id="{7A5633FE-8F2F-400D-B12F-7F03CF201536}"/>
              </a:ext>
            </a:extLst>
          </p:cNvPr>
          <p:cNvSpPr/>
          <p:nvPr/>
        </p:nvSpPr>
        <p:spPr>
          <a:xfrm>
            <a:off x="338309" y="1267589"/>
            <a:ext cx="5832426" cy="2569934"/>
          </a:xfrm>
          <a:prstGeom prst="rect">
            <a:avLst/>
          </a:prstGeom>
        </p:spPr>
        <p:txBody>
          <a:bodyPr wrap="square" lIns="0" tIns="0" rIns="0" bIns="0">
            <a:spAutoFit/>
          </a:bodyPr>
          <a:lstStyle/>
          <a:p>
            <a:pPr defTabSz="1625478"/>
            <a:r>
              <a:rPr lang="ru-RU" sz="3200">
                <a:solidFill>
                  <a:prstClr val="white"/>
                </a:solidFill>
                <a:latin typeface="Roboto Slab"/>
              </a:rPr>
              <a:t>Посвящение в воины</a:t>
            </a:r>
          </a:p>
          <a:p>
            <a:pPr defTabSz="1625478"/>
            <a:endParaRPr lang="ru-RU" sz="900">
              <a:solidFill>
                <a:prstClr val="white"/>
              </a:solidFill>
              <a:latin typeface="Roboto Slab"/>
            </a:endParaRPr>
          </a:p>
          <a:p>
            <a:pPr defTabSz="1625478"/>
            <a:r>
              <a:rPr lang="ru-RU" sz="1400" err="1">
                <a:solidFill>
                  <a:prstClr val="white"/>
                </a:solidFill>
              </a:rPr>
              <a:t>Посажение</a:t>
            </a:r>
            <a:r>
              <a:rPr lang="ru-RU" sz="1400">
                <a:solidFill>
                  <a:prstClr val="white"/>
                </a:solidFill>
              </a:rPr>
              <a:t> на коня, опоясывание мечом и постриг были обязательными элементами инициации юного княжича на Руси. Во время обряда пострига 4–5-летнего мальчика сажали на стационарно установленное седло, а священник состригал ему прядь волос. Затем седло вместе с юным наездником перемещали на боевого коня.</a:t>
            </a:r>
          </a:p>
          <a:p>
            <a:pPr defTabSz="1625478"/>
            <a:endParaRPr lang="ru-RU" sz="1400">
              <a:solidFill>
                <a:prstClr val="white"/>
              </a:solidFill>
            </a:endParaRPr>
          </a:p>
          <a:p>
            <a:pPr defTabSz="1625478"/>
            <a:r>
              <a:rPr lang="ru-RU" sz="1400">
                <a:solidFill>
                  <a:prstClr val="white"/>
                </a:solidFill>
              </a:rPr>
              <a:t>С этого момента под руководством </a:t>
            </a:r>
            <a:r>
              <a:rPr lang="ru-RU" sz="1400" err="1">
                <a:solidFill>
                  <a:prstClr val="white"/>
                </a:solidFill>
              </a:rPr>
              <a:t>кормильчича</a:t>
            </a:r>
            <a:r>
              <a:rPr lang="ru-RU" sz="1400">
                <a:solidFill>
                  <a:prstClr val="white"/>
                </a:solidFill>
              </a:rPr>
              <a:t> княжич начинал обучаться верховой езде и воинским премудростям.</a:t>
            </a:r>
          </a:p>
        </p:txBody>
      </p:sp>
    </p:spTree>
    <p:extLst>
      <p:ext uri="{BB962C8B-B14F-4D97-AF65-F5344CB8AC3E}">
        <p14:creationId xmlns:p14="http://schemas.microsoft.com/office/powerpoint/2010/main" val="9263056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865253" y="883340"/>
            <a:ext cx="7825819" cy="1684307"/>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1262 году во Владимире, Суздале, Ростове, </a:t>
            </a:r>
            <a:r>
              <a:rPr lang="ru-RU" sz="1600" dirty="0" err="1">
                <a:solidFill>
                  <a:schemeClr val="bg1"/>
                </a:solidFill>
                <a:latin typeface="+mj-lt"/>
              </a:rPr>
              <a:t>Переяславле</a:t>
            </a:r>
            <a:r>
              <a:rPr lang="ru-RU" sz="1600" dirty="0">
                <a:solidFill>
                  <a:schemeClr val="bg1"/>
                </a:solidFill>
                <a:latin typeface="+mj-lt"/>
              </a:rPr>
              <a:t>, Ярославле и других городах были перебиты татарские откупщики дани, а </a:t>
            </a:r>
            <a:r>
              <a:rPr lang="ru-RU" sz="1600" dirty="0" err="1">
                <a:solidFill>
                  <a:schemeClr val="bg1"/>
                </a:solidFill>
                <a:latin typeface="+mj-lt"/>
              </a:rPr>
              <a:t>сарайский</a:t>
            </a:r>
            <a:r>
              <a:rPr lang="ru-RU" sz="1600" dirty="0">
                <a:solidFill>
                  <a:schemeClr val="bg1"/>
                </a:solidFill>
                <a:latin typeface="+mj-lt"/>
              </a:rPr>
              <a:t> хан </a:t>
            </a:r>
            <a:r>
              <a:rPr lang="ru-RU" sz="1600" dirty="0" err="1">
                <a:solidFill>
                  <a:schemeClr val="bg1"/>
                </a:solidFill>
                <a:latin typeface="+mj-lt"/>
              </a:rPr>
              <a:t>Берке</a:t>
            </a:r>
            <a:r>
              <a:rPr lang="ru-RU" sz="1600" dirty="0">
                <a:solidFill>
                  <a:schemeClr val="bg1"/>
                </a:solidFill>
                <a:latin typeface="+mj-lt"/>
              </a:rPr>
              <a:t> потребовал произвести военный набор среди жителей Руси. Александр Невский поехал в Орду, чтобы отговорить хана. Там Александр заболел. Будучи больным, он выехал на Русь. Приняв схиму, он скончался 14 ноября 1263 года. Под каким именем принял постриг князь?</a:t>
            </a:r>
          </a:p>
        </p:txBody>
      </p:sp>
      <p:sp>
        <p:nvSpPr>
          <p:cNvPr id="13" name="Скругленный прямоугольник 12">
            <a:hlinkClick r:id="rId3" action="ppaction://hlinksldjump"/>
          </p:cNvPr>
          <p:cNvSpPr/>
          <p:nvPr/>
        </p:nvSpPr>
        <p:spPr>
          <a:xfrm>
            <a:off x="1835150" y="3336740"/>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Андрей</a:t>
            </a:r>
          </a:p>
        </p:txBody>
      </p:sp>
      <p:sp>
        <p:nvSpPr>
          <p:cNvPr id="8" name="Скругленный прямоугольник 7">
            <a:hlinkClick r:id="rId3" action="ppaction://hlinksldjump"/>
          </p:cNvPr>
          <p:cNvSpPr/>
          <p:nvPr/>
        </p:nvSpPr>
        <p:spPr>
          <a:xfrm>
            <a:off x="4788850" y="3971783"/>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Иоанн</a:t>
            </a:r>
          </a:p>
        </p:txBody>
      </p:sp>
      <p:sp>
        <p:nvSpPr>
          <p:cNvPr id="9" name="Скругленный прямоугольник 8">
            <a:hlinkClick r:id="rId4" action="ppaction://hlinksldjump"/>
          </p:cNvPr>
          <p:cNvSpPr/>
          <p:nvPr/>
        </p:nvSpPr>
        <p:spPr>
          <a:xfrm>
            <a:off x="4788850" y="3336740"/>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bg1"/>
                </a:solidFill>
                <a:latin typeface="+mj-lt"/>
              </a:rPr>
              <a:t>Алексий</a:t>
            </a:r>
            <a:endParaRPr lang="ru-RU" sz="1600" dirty="0">
              <a:solidFill>
                <a:schemeClr val="bg1"/>
              </a:solidFill>
              <a:latin typeface="+mj-lt"/>
            </a:endParaRPr>
          </a:p>
        </p:txBody>
      </p:sp>
      <p:sp>
        <p:nvSpPr>
          <p:cNvPr id="11" name="Скругленный прямоугольник 10">
            <a:hlinkClick r:id="rId3" action="ppaction://hlinksldjump"/>
          </p:cNvPr>
          <p:cNvSpPr/>
          <p:nvPr/>
        </p:nvSpPr>
        <p:spPr>
          <a:xfrm>
            <a:off x="1835150" y="3971783"/>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Василий</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9563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BCA7A408-1236-4EBF-B92E-9E22084EB47F}"/>
              </a:ext>
            </a:extLst>
          </p:cNvPr>
          <p:cNvSpPr/>
          <p:nvPr/>
        </p:nvSpPr>
        <p:spPr>
          <a:xfrm>
            <a:off x="667164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E2C12C33-E348-4D86-A9E5-CEAACFC30D7D}"/>
              </a:ext>
            </a:extLst>
          </p:cNvPr>
          <p:cNvSpPr/>
          <p:nvPr/>
        </p:nvSpPr>
        <p:spPr>
          <a:xfrm>
            <a:off x="241721" y="1095906"/>
            <a:ext cx="5832426" cy="3647152"/>
          </a:xfrm>
          <a:prstGeom prst="rect">
            <a:avLst/>
          </a:prstGeom>
        </p:spPr>
        <p:txBody>
          <a:bodyPr wrap="square" lIns="0" tIns="0" rIns="0" bIns="0">
            <a:spAutoFit/>
          </a:bodyPr>
          <a:lstStyle/>
          <a:p>
            <a:pPr defTabSz="1625478"/>
            <a:r>
              <a:rPr lang="ru-RU" sz="3200" dirty="0" smtClean="0">
                <a:solidFill>
                  <a:prstClr val="white"/>
                </a:solidFill>
                <a:latin typeface="Roboto Slab"/>
              </a:rPr>
              <a:t>Алексий</a:t>
            </a:r>
            <a:endParaRPr lang="ru-RU" sz="3200" dirty="0">
              <a:solidFill>
                <a:prstClr val="white"/>
              </a:solidFill>
              <a:latin typeface="Roboto Slab"/>
            </a:endParaRPr>
          </a:p>
          <a:p>
            <a:pPr defTabSz="1625478"/>
            <a:endParaRPr lang="ru-RU" sz="900" dirty="0">
              <a:solidFill>
                <a:prstClr val="white"/>
              </a:solidFill>
              <a:latin typeface="Roboto Slab"/>
            </a:endParaRPr>
          </a:p>
          <a:p>
            <a:pPr defTabSz="1625478"/>
            <a:r>
              <a:rPr lang="ru-RU" sz="1400" dirty="0">
                <a:solidFill>
                  <a:prstClr val="white"/>
                </a:solidFill>
              </a:rPr>
              <a:t>Приняв схиму под именем Алексия, он скончался 14 ноября 1263 года (есть две версии о месте смерти – в Городце Волжском или в Городце Мещёрском). </a:t>
            </a:r>
          </a:p>
          <a:p>
            <a:pPr defTabSz="1625478"/>
            <a:endParaRPr lang="ru-RU" sz="1400" dirty="0">
              <a:solidFill>
                <a:prstClr val="white"/>
              </a:solidFill>
            </a:endParaRPr>
          </a:p>
          <a:p>
            <a:pPr defTabSz="1625478"/>
            <a:r>
              <a:rPr lang="ru-RU" sz="1400" dirty="0">
                <a:solidFill>
                  <a:prstClr val="white"/>
                </a:solidFill>
              </a:rPr>
              <a:t>Митрополит Кирилл возвестил народу во Владимире о его смерти словами: «Чада моя милая, разумейте, яко </a:t>
            </a:r>
            <a:r>
              <a:rPr lang="ru-RU" sz="1400" dirty="0" err="1">
                <a:solidFill>
                  <a:prstClr val="white"/>
                </a:solidFill>
              </a:rPr>
              <a:t>заиде</a:t>
            </a:r>
            <a:r>
              <a:rPr lang="ru-RU" sz="1400" dirty="0">
                <a:solidFill>
                  <a:prstClr val="white"/>
                </a:solidFill>
              </a:rPr>
              <a:t> солнце Русской земли», и все с плачем воскликнули: «Уже погибаем».</a:t>
            </a:r>
          </a:p>
          <a:p>
            <a:pPr defTabSz="1625478"/>
            <a:endParaRPr lang="ru-RU" sz="1400" dirty="0">
              <a:solidFill>
                <a:prstClr val="white"/>
              </a:solidFill>
            </a:endParaRPr>
          </a:p>
          <a:p>
            <a:pPr defTabSz="1625478"/>
            <a:r>
              <a:rPr lang="ru-RU" sz="1400" dirty="0">
                <a:solidFill>
                  <a:prstClr val="white"/>
                </a:solidFill>
              </a:rPr>
              <a:t>«Соблюдение Русской земли, – писал историк Сергей Соловьёв, – от беды на востоке, знаменитые подвиги за веру и землю на западе доставили Александру славную память на Руси и сделали его самым видным историческим лицом в древней истории от Мономаха до Донского».</a:t>
            </a:r>
          </a:p>
          <a:p>
            <a:pPr defTabSz="1625478"/>
            <a:endParaRPr lang="ru-RU" sz="1400" dirty="0">
              <a:solidFill>
                <a:prstClr val="white"/>
              </a:solidFill>
              <a:latin typeface="+mj-lt"/>
            </a:endParaRPr>
          </a:p>
        </p:txBody>
      </p:sp>
      <p:pic>
        <p:nvPicPr>
          <p:cNvPr id="4" name="Picture 4">
            <a:extLst>
              <a:ext uri="{FF2B5EF4-FFF2-40B4-BE49-F238E27FC236}">
                <a16:creationId xmlns:a16="http://schemas.microsoft.com/office/drawing/2014/main" id="{38CC1477-FC23-46F5-AFB9-005AB5D50F58}"/>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497" t="8510" r="36" b="19111"/>
          <a:stretch/>
        </p:blipFill>
        <p:spPr bwMode="auto">
          <a:xfrm>
            <a:off x="6214906" y="1095906"/>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5621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03BD937D-E599-419F-93E0-409A0D6BD96F}"/>
              </a:ext>
            </a:extLst>
          </p:cNvPr>
          <p:cNvSpPr/>
          <p:nvPr/>
        </p:nvSpPr>
        <p:spPr>
          <a:xfrm>
            <a:off x="6671643"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11" name="Picture 4">
            <a:extLst>
              <a:ext uri="{FF2B5EF4-FFF2-40B4-BE49-F238E27FC236}">
                <a16:creationId xmlns:a16="http://schemas.microsoft.com/office/drawing/2014/main" id="{38CC1477-FC23-46F5-AFB9-005AB5D50F58}"/>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497" t="8510" r="36" b="19111"/>
          <a:stretch/>
        </p:blipFill>
        <p:spPr bwMode="auto">
          <a:xfrm>
            <a:off x="6214906" y="1095906"/>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2" name="Прямоугольник 11">
            <a:extLst>
              <a:ext uri="{FF2B5EF4-FFF2-40B4-BE49-F238E27FC236}">
                <a16:creationId xmlns:a16="http://schemas.microsoft.com/office/drawing/2014/main" id="{8401F84D-14F5-4374-AC41-05764144AF33}"/>
              </a:ext>
            </a:extLst>
          </p:cNvPr>
          <p:cNvSpPr/>
          <p:nvPr/>
        </p:nvSpPr>
        <p:spPr>
          <a:xfrm>
            <a:off x="241721" y="1095906"/>
            <a:ext cx="5832426" cy="3647152"/>
          </a:xfrm>
          <a:prstGeom prst="rect">
            <a:avLst/>
          </a:prstGeom>
        </p:spPr>
        <p:txBody>
          <a:bodyPr wrap="square" lIns="0" tIns="0" rIns="0" bIns="0">
            <a:spAutoFit/>
          </a:bodyPr>
          <a:lstStyle/>
          <a:p>
            <a:pPr defTabSz="1625478"/>
            <a:r>
              <a:rPr lang="ru-RU" sz="3200">
                <a:solidFill>
                  <a:prstClr val="white"/>
                </a:solidFill>
                <a:latin typeface="Roboto Slab"/>
              </a:rPr>
              <a:t>Алексии</a:t>
            </a:r>
          </a:p>
          <a:p>
            <a:pPr defTabSz="1625478"/>
            <a:endParaRPr lang="ru-RU" sz="900">
              <a:solidFill>
                <a:prstClr val="white"/>
              </a:solidFill>
              <a:latin typeface="Roboto Slab"/>
            </a:endParaRPr>
          </a:p>
          <a:p>
            <a:pPr defTabSz="1625478"/>
            <a:r>
              <a:rPr lang="ru-RU" sz="1400">
                <a:solidFill>
                  <a:prstClr val="white"/>
                </a:solidFill>
              </a:rPr>
              <a:t>Приняв схиму под именем Алексия, он скончался 14 ноября 1263 года (есть две версии о месте смерти – в Городце Волжском или в Городце Мещёрском). </a:t>
            </a:r>
          </a:p>
          <a:p>
            <a:pPr defTabSz="1625478"/>
            <a:endParaRPr lang="ru-RU" sz="1400">
              <a:solidFill>
                <a:prstClr val="white"/>
              </a:solidFill>
            </a:endParaRPr>
          </a:p>
          <a:p>
            <a:pPr defTabSz="1625478"/>
            <a:r>
              <a:rPr lang="ru-RU" sz="1400">
                <a:solidFill>
                  <a:prstClr val="white"/>
                </a:solidFill>
              </a:rPr>
              <a:t>Митрополит Кирилл возвестил народу во Владимире о его смерти словами: «Чада моя милая, разумейте, яко </a:t>
            </a:r>
            <a:r>
              <a:rPr lang="ru-RU" sz="1400" err="1">
                <a:solidFill>
                  <a:prstClr val="white"/>
                </a:solidFill>
              </a:rPr>
              <a:t>заиде</a:t>
            </a:r>
            <a:r>
              <a:rPr lang="ru-RU" sz="1400">
                <a:solidFill>
                  <a:prstClr val="white"/>
                </a:solidFill>
              </a:rPr>
              <a:t> солнце Русской земли», и все с плачем воскликнули: «Уже погибаем».</a:t>
            </a:r>
          </a:p>
          <a:p>
            <a:pPr defTabSz="1625478"/>
            <a:endParaRPr lang="ru-RU" sz="1400">
              <a:solidFill>
                <a:prstClr val="white"/>
              </a:solidFill>
            </a:endParaRPr>
          </a:p>
          <a:p>
            <a:pPr defTabSz="1625478"/>
            <a:r>
              <a:rPr lang="ru-RU" sz="1400">
                <a:solidFill>
                  <a:prstClr val="white"/>
                </a:solidFill>
              </a:rPr>
              <a:t>«Соблюдение Русской земли, – писал историк Сергей Соловьёв, – от беды на востоке, знаменитые подвиги за веру и землю на западе доставили Александру славную память на Руси и сделали его самым видным историческим лицом в древней истории от Мономаха до Донского».</a:t>
            </a:r>
          </a:p>
          <a:p>
            <a:pPr defTabSz="1625478"/>
            <a:endParaRPr lang="ru-RU" sz="1400">
              <a:solidFill>
                <a:prstClr val="white"/>
              </a:solidFill>
              <a:latin typeface="+mj-lt"/>
            </a:endParaRPr>
          </a:p>
        </p:txBody>
      </p:sp>
    </p:spTree>
    <p:extLst>
      <p:ext uri="{BB962C8B-B14F-4D97-AF65-F5344CB8AC3E}">
        <p14:creationId xmlns:p14="http://schemas.microsoft.com/office/powerpoint/2010/main" val="270645367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201612" y="1586066"/>
            <a:ext cx="6818050" cy="541880"/>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Перед каким сражением князь Александр сказал ставшие легендарными слова «Не в силах Бог, а в правде!»?</a:t>
            </a:r>
          </a:p>
        </p:txBody>
      </p:sp>
      <p:sp>
        <p:nvSpPr>
          <p:cNvPr id="13" name="Скругленный прямоугольник 12">
            <a:hlinkClick r:id="rId3" action="ppaction://hlinksldjump"/>
          </p:cNvPr>
          <p:cNvSpPr/>
          <p:nvPr/>
        </p:nvSpPr>
        <p:spPr>
          <a:xfrm>
            <a:off x="1835150" y="3381818"/>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Ледовое побоище</a:t>
            </a:r>
          </a:p>
        </p:txBody>
      </p:sp>
      <p:sp>
        <p:nvSpPr>
          <p:cNvPr id="8" name="Скругленный прямоугольник 7">
            <a:hlinkClick r:id="rId3" action="ppaction://hlinksldjump"/>
          </p:cNvPr>
          <p:cNvSpPr/>
          <p:nvPr/>
        </p:nvSpPr>
        <p:spPr>
          <a:xfrm>
            <a:off x="4494727" y="4016861"/>
            <a:ext cx="2814123"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Оборона Новгорода</a:t>
            </a:r>
          </a:p>
        </p:txBody>
      </p:sp>
      <p:sp>
        <p:nvSpPr>
          <p:cNvPr id="9" name="Скругленный прямоугольник 8">
            <a:hlinkClick r:id="rId3" action="ppaction://hlinksldjump"/>
          </p:cNvPr>
          <p:cNvSpPr/>
          <p:nvPr/>
        </p:nvSpPr>
        <p:spPr>
          <a:xfrm>
            <a:off x="4488287" y="3381818"/>
            <a:ext cx="2820563"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Освобождение Пскова</a:t>
            </a:r>
          </a:p>
        </p:txBody>
      </p:sp>
      <p:sp>
        <p:nvSpPr>
          <p:cNvPr id="11" name="Скругленный прямоугольник 10">
            <a:hlinkClick r:id="rId4" action="ppaction://hlinksldjump"/>
          </p:cNvPr>
          <p:cNvSpPr/>
          <p:nvPr/>
        </p:nvSpPr>
        <p:spPr>
          <a:xfrm>
            <a:off x="1835150" y="401686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Невская битва</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67850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73E2D66A-2C6C-4E18-8AC8-D09ED597D338}"/>
              </a:ext>
            </a:extLst>
          </p:cNvPr>
          <p:cNvSpPr/>
          <p:nvPr/>
        </p:nvSpPr>
        <p:spPr>
          <a:xfrm>
            <a:off x="6724878"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22A70832-0720-450C-85EA-E84C74BB820E}"/>
              </a:ext>
            </a:extLst>
          </p:cNvPr>
          <p:cNvSpPr/>
          <p:nvPr/>
        </p:nvSpPr>
        <p:spPr>
          <a:xfrm>
            <a:off x="248161" y="868098"/>
            <a:ext cx="5592186" cy="4078039"/>
          </a:xfrm>
          <a:prstGeom prst="rect">
            <a:avLst/>
          </a:prstGeom>
        </p:spPr>
        <p:txBody>
          <a:bodyPr wrap="square" lIns="0" tIns="0" rIns="0" bIns="0">
            <a:spAutoFit/>
          </a:bodyPr>
          <a:lstStyle/>
          <a:p>
            <a:pPr defTabSz="1625478"/>
            <a:r>
              <a:rPr lang="ru-RU" sz="3200" dirty="0">
                <a:solidFill>
                  <a:prstClr val="white"/>
                </a:solidFill>
                <a:latin typeface="Roboto Slab"/>
              </a:rPr>
              <a:t>Невская битва</a:t>
            </a:r>
          </a:p>
          <a:p>
            <a:pPr defTabSz="1625478"/>
            <a:endParaRPr lang="ru-RU" sz="900" dirty="0">
              <a:solidFill>
                <a:prstClr val="white"/>
              </a:solidFill>
              <a:latin typeface="Roboto Slab"/>
            </a:endParaRPr>
          </a:p>
          <a:p>
            <a:pPr defTabSz="1625478"/>
            <a:r>
              <a:rPr lang="ru-RU" sz="1400" dirty="0">
                <a:solidFill>
                  <a:prstClr val="white"/>
                </a:solidFill>
              </a:rPr>
              <a:t>Сражение, произошедшее 15 июля 1240 года на реке Неве, близ посёлка </a:t>
            </a:r>
            <a:r>
              <a:rPr lang="ru-RU" sz="1400" dirty="0" err="1">
                <a:solidFill>
                  <a:prstClr val="white"/>
                </a:solidFill>
              </a:rPr>
              <a:t>Усть</a:t>
            </a:r>
            <a:r>
              <a:rPr lang="ru-RU" sz="1400" dirty="0">
                <a:solidFill>
                  <a:prstClr val="white"/>
                </a:solidFill>
              </a:rPr>
              <a:t>-Ижора, между Новгородской республикой и карелами против шведской, норвежской, финской и </a:t>
            </a:r>
            <a:r>
              <a:rPr lang="ru-RU" sz="1400" dirty="0" err="1">
                <a:solidFill>
                  <a:prstClr val="white"/>
                </a:solidFill>
              </a:rPr>
              <a:t>тавастийской</a:t>
            </a:r>
            <a:r>
              <a:rPr lang="ru-RU" sz="1400" dirty="0">
                <a:solidFill>
                  <a:prstClr val="white"/>
                </a:solidFill>
              </a:rPr>
              <a:t> армий.</a:t>
            </a:r>
          </a:p>
          <a:p>
            <a:pPr defTabSz="1625478"/>
            <a:endParaRPr lang="ru-RU" sz="1400" dirty="0">
              <a:solidFill>
                <a:prstClr val="white"/>
              </a:solidFill>
            </a:endParaRPr>
          </a:p>
          <a:p>
            <a:pPr defTabSz="1625478"/>
            <a:r>
              <a:rPr lang="ru-RU" sz="1400" dirty="0">
                <a:solidFill>
                  <a:prstClr val="white"/>
                </a:solidFill>
              </a:rPr>
              <a:t>Одержав победу над шведами, русские войска остановили их продвижение на Ладогу и Новгород и тем самым предупредили опасность скоординированных действий Швеции и Ордена в ближайшем будущем.</a:t>
            </a:r>
          </a:p>
          <a:p>
            <a:pPr defTabSz="1625478"/>
            <a:endParaRPr lang="ru-RU" sz="1400" dirty="0">
              <a:solidFill>
                <a:prstClr val="white"/>
              </a:solidFill>
            </a:endParaRPr>
          </a:p>
          <a:p>
            <a:pPr defTabSz="1625478"/>
            <a:r>
              <a:rPr lang="ru-RU" sz="1400" dirty="0">
                <a:solidFill>
                  <a:prstClr val="white"/>
                </a:solidFill>
              </a:rPr>
              <a:t>Однако из-за страха перед тем, что после победы роль Александра в ведении дел может возрасти, новгородские бояре стали строить князю всевозможные козни. Александр Невский уехал к отцу, но уже через год новгородские жители снова пригласили князя для продолжения войны с Ливонским орденом, подошедшим к Пскову.</a:t>
            </a:r>
          </a:p>
        </p:txBody>
      </p:sp>
      <p:pic>
        <p:nvPicPr>
          <p:cNvPr id="7" name="Picture 4">
            <a:extLst>
              <a:ext uri="{FF2B5EF4-FFF2-40B4-BE49-F238E27FC236}">
                <a16:creationId xmlns:a16="http://schemas.microsoft.com/office/drawing/2014/main" id="{5BDD4291-DC4B-4307-965F-4080580804EA}"/>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19401" r="715" b="14876"/>
          <a:stretch/>
        </p:blipFill>
        <p:spPr bwMode="auto">
          <a:xfrm>
            <a:off x="6268141" y="1222515"/>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45724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8C7D5FB1-075E-4A68-948E-CB0717C683FA}"/>
              </a:ext>
            </a:extLst>
          </p:cNvPr>
          <p:cNvSpPr/>
          <p:nvPr/>
        </p:nvSpPr>
        <p:spPr>
          <a:xfrm>
            <a:off x="6724878"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5BDD4291-DC4B-4307-965F-4080580804EA}"/>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19401" r="715" b="14876"/>
          <a:stretch/>
        </p:blipFill>
        <p:spPr bwMode="auto">
          <a:xfrm>
            <a:off x="6268141" y="1222515"/>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47158E9F-F24C-44B3-825A-804120066C75}"/>
              </a:ext>
            </a:extLst>
          </p:cNvPr>
          <p:cNvSpPr/>
          <p:nvPr/>
        </p:nvSpPr>
        <p:spPr>
          <a:xfrm>
            <a:off x="248161" y="868098"/>
            <a:ext cx="5592186" cy="4078039"/>
          </a:xfrm>
          <a:prstGeom prst="rect">
            <a:avLst/>
          </a:prstGeom>
        </p:spPr>
        <p:txBody>
          <a:bodyPr wrap="square" lIns="0" tIns="0" rIns="0" bIns="0">
            <a:spAutoFit/>
          </a:bodyPr>
          <a:lstStyle/>
          <a:p>
            <a:pPr defTabSz="1625478"/>
            <a:r>
              <a:rPr lang="ru-RU" sz="3200" dirty="0">
                <a:solidFill>
                  <a:prstClr val="white"/>
                </a:solidFill>
                <a:latin typeface="Roboto Slab"/>
              </a:rPr>
              <a:t>Невская битва</a:t>
            </a:r>
          </a:p>
          <a:p>
            <a:pPr defTabSz="1625478"/>
            <a:endParaRPr lang="ru-RU" sz="900" dirty="0">
              <a:solidFill>
                <a:prstClr val="white"/>
              </a:solidFill>
              <a:latin typeface="Roboto Slab"/>
            </a:endParaRPr>
          </a:p>
          <a:p>
            <a:pPr defTabSz="1625478"/>
            <a:r>
              <a:rPr lang="ru-RU" sz="1400" dirty="0">
                <a:solidFill>
                  <a:prstClr val="white"/>
                </a:solidFill>
              </a:rPr>
              <a:t>Сражение, произошедшее 15 июля 1240 года на реке Неве, близ посёлка </a:t>
            </a:r>
            <a:r>
              <a:rPr lang="ru-RU" sz="1400" dirty="0" err="1">
                <a:solidFill>
                  <a:prstClr val="white"/>
                </a:solidFill>
              </a:rPr>
              <a:t>Усть</a:t>
            </a:r>
            <a:r>
              <a:rPr lang="ru-RU" sz="1400" dirty="0">
                <a:solidFill>
                  <a:prstClr val="white"/>
                </a:solidFill>
              </a:rPr>
              <a:t>-Ижора, между Новгородской республикой и карелами против шведской, норвежской, финской и </a:t>
            </a:r>
            <a:r>
              <a:rPr lang="ru-RU" sz="1400" dirty="0" err="1">
                <a:solidFill>
                  <a:prstClr val="white"/>
                </a:solidFill>
              </a:rPr>
              <a:t>тавастийской</a:t>
            </a:r>
            <a:r>
              <a:rPr lang="ru-RU" sz="1400" dirty="0">
                <a:solidFill>
                  <a:prstClr val="white"/>
                </a:solidFill>
              </a:rPr>
              <a:t> армий.</a:t>
            </a:r>
          </a:p>
          <a:p>
            <a:pPr defTabSz="1625478"/>
            <a:endParaRPr lang="ru-RU" sz="1400" dirty="0">
              <a:solidFill>
                <a:prstClr val="white"/>
              </a:solidFill>
            </a:endParaRPr>
          </a:p>
          <a:p>
            <a:pPr defTabSz="1625478"/>
            <a:r>
              <a:rPr lang="ru-RU" sz="1400" dirty="0">
                <a:solidFill>
                  <a:prstClr val="white"/>
                </a:solidFill>
              </a:rPr>
              <a:t>Одержав победу над шведами, русские войска остановили их продвижение на Ладогу и Новгород и тем самым предупредили опасность скоординированных действий Швеции и Ордена в ближайшем будущем.</a:t>
            </a:r>
          </a:p>
          <a:p>
            <a:pPr defTabSz="1625478"/>
            <a:endParaRPr lang="ru-RU" sz="1400" dirty="0">
              <a:solidFill>
                <a:prstClr val="white"/>
              </a:solidFill>
            </a:endParaRPr>
          </a:p>
          <a:p>
            <a:pPr defTabSz="1625478"/>
            <a:r>
              <a:rPr lang="ru-RU" sz="1400" dirty="0">
                <a:solidFill>
                  <a:prstClr val="white"/>
                </a:solidFill>
              </a:rPr>
              <a:t>Однако из-за страха перед тем, что после победы роль Александра в ведении дел может возрасти, новгородские бояре стали строить князю всевозможные козни. Александр Невский уехал к отцу, но уже через год новгородские жители снова пригласили князя для продолжения войны с Ливонским орденом, подошедшим к Пскову.</a:t>
            </a:r>
          </a:p>
        </p:txBody>
      </p:sp>
    </p:spTree>
    <p:extLst>
      <p:ext uri="{BB962C8B-B14F-4D97-AF65-F5344CB8AC3E}">
        <p14:creationId xmlns:p14="http://schemas.microsoft.com/office/powerpoint/2010/main" val="6496254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077917" y="1708415"/>
            <a:ext cx="7052560" cy="561436"/>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Сколько сражений за свою жизнь князь Александр Невский проиграл?</a:t>
            </a:r>
          </a:p>
        </p:txBody>
      </p:sp>
      <p:sp>
        <p:nvSpPr>
          <p:cNvPr id="13" name="Скругленный прямоугольник 12">
            <a:hlinkClick r:id="rId3" action="ppaction://hlinksldjump"/>
          </p:cNvPr>
          <p:cNvSpPr/>
          <p:nvPr/>
        </p:nvSpPr>
        <p:spPr>
          <a:xfrm>
            <a:off x="1835150" y="336153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Ни одного</a:t>
            </a:r>
          </a:p>
        </p:txBody>
      </p:sp>
      <p:sp>
        <p:nvSpPr>
          <p:cNvPr id="8" name="Скругленный прямоугольник 7">
            <a:hlinkClick r:id="rId4" action="ppaction://hlinksldjump"/>
          </p:cNvPr>
          <p:cNvSpPr/>
          <p:nvPr/>
        </p:nvSpPr>
        <p:spPr>
          <a:xfrm>
            <a:off x="4788850" y="4007630"/>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Три</a:t>
            </a:r>
          </a:p>
        </p:txBody>
      </p:sp>
      <p:sp>
        <p:nvSpPr>
          <p:cNvPr id="9" name="Скругленный прямоугольник 8">
            <a:hlinkClick r:id="rId4" action="ppaction://hlinksldjump"/>
          </p:cNvPr>
          <p:cNvSpPr/>
          <p:nvPr/>
        </p:nvSpPr>
        <p:spPr>
          <a:xfrm>
            <a:off x="4788850" y="336153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Одно</a:t>
            </a:r>
          </a:p>
        </p:txBody>
      </p:sp>
      <p:sp>
        <p:nvSpPr>
          <p:cNvPr id="11" name="Скругленный прямоугольник 10">
            <a:hlinkClick r:id="rId4" action="ppaction://hlinksldjump"/>
          </p:cNvPr>
          <p:cNvSpPr/>
          <p:nvPr/>
        </p:nvSpPr>
        <p:spPr>
          <a:xfrm>
            <a:off x="1835150" y="4007630"/>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Два</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0972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4" action="ppaction://hlinksldjump"/>
            <a:extLst>
              <a:ext uri="{FF2B5EF4-FFF2-40B4-BE49-F238E27FC236}">
                <a16:creationId xmlns:a16="http://schemas.microsoft.com/office/drawing/2014/main" id="{C7A4A084-0F04-447D-9396-465BBFF78166}"/>
              </a:ext>
            </a:extLst>
          </p:cNvPr>
          <p:cNvSpPr/>
          <p:nvPr/>
        </p:nvSpPr>
        <p:spPr>
          <a:xfrm>
            <a:off x="654416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AB4CAD50-E989-49A5-9547-D344BF0C88FA}"/>
              </a:ext>
            </a:extLst>
          </p:cNvPr>
          <p:cNvSpPr/>
          <p:nvPr/>
        </p:nvSpPr>
        <p:spPr>
          <a:xfrm>
            <a:off x="402708" y="1708041"/>
            <a:ext cx="5112509" cy="1615827"/>
          </a:xfrm>
          <a:prstGeom prst="rect">
            <a:avLst/>
          </a:prstGeom>
        </p:spPr>
        <p:txBody>
          <a:bodyPr wrap="square" lIns="0" tIns="0" rIns="0" bIns="0">
            <a:spAutoFit/>
          </a:bodyPr>
          <a:lstStyle/>
          <a:p>
            <a:pPr defTabSz="1625478"/>
            <a:r>
              <a:rPr lang="ru-RU" sz="3200" dirty="0">
                <a:solidFill>
                  <a:prstClr val="white"/>
                </a:solidFill>
                <a:latin typeface="Roboto Slab"/>
              </a:rPr>
              <a:t>Ни одного</a:t>
            </a:r>
          </a:p>
          <a:p>
            <a:pPr defTabSz="1625478"/>
            <a:endParaRPr lang="ru-RU" sz="900" dirty="0">
              <a:solidFill>
                <a:prstClr val="white"/>
              </a:solidFill>
              <a:latin typeface="Roboto Slab"/>
            </a:endParaRPr>
          </a:p>
          <a:p>
            <a:pPr defTabSz="1625478"/>
            <a:r>
              <a:rPr lang="ru-RU" sz="1600" dirty="0">
                <a:solidFill>
                  <a:prstClr val="white"/>
                </a:solidFill>
              </a:rPr>
              <a:t>Великий князь Александр Невский за свою жизнь не проиграл ни одного сражения, во время его правления Русь в битвах отстояла свою независимость.</a:t>
            </a:r>
            <a:endParaRPr lang="ru-RU" sz="1600" dirty="0">
              <a:solidFill>
                <a:prstClr val="white"/>
              </a:solidFill>
              <a:latin typeface="+mj-lt"/>
            </a:endParaRPr>
          </a:p>
        </p:txBody>
      </p:sp>
      <p:pic>
        <p:nvPicPr>
          <p:cNvPr id="4" name="Picture 4">
            <a:extLst>
              <a:ext uri="{FF2B5EF4-FFF2-40B4-BE49-F238E27FC236}">
                <a16:creationId xmlns:a16="http://schemas.microsoft.com/office/drawing/2014/main" id="{5956307F-FD48-461B-9776-7543707C9101}"/>
              </a:ext>
            </a:extLst>
          </p:cNvPr>
          <p:cNvPicPr preferRelativeResize="0">
            <a:picLocks noChangeArrowheads="1"/>
          </p:cNvPicPr>
          <p:nvPr/>
        </p:nvPicPr>
        <p:blipFill rotWithShape="1">
          <a:blip r:embed="rId5">
            <a:extLst>
              <a:ext uri="{28A0092B-C50C-407E-A947-70E740481C1C}">
                <a14:useLocalDpi xmlns:a14="http://schemas.microsoft.com/office/drawing/2010/main" val="0"/>
              </a:ext>
            </a:extLst>
          </a:blip>
          <a:srcRect r="4524" b="25319"/>
          <a:stretch/>
        </p:blipFill>
        <p:spPr bwMode="auto">
          <a:xfrm>
            <a:off x="6087429" y="1228954"/>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7265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01614FFC-2966-43E4-B8B9-6935DE98F970}"/>
              </a:ext>
            </a:extLst>
          </p:cNvPr>
          <p:cNvSpPr/>
          <p:nvPr/>
        </p:nvSpPr>
        <p:spPr>
          <a:xfrm>
            <a:off x="6544166"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5956307F-FD48-461B-9776-7543707C9101}"/>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r="4524" b="25319"/>
          <a:stretch/>
        </p:blipFill>
        <p:spPr bwMode="auto">
          <a:xfrm>
            <a:off x="6087429" y="1228954"/>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5355AF33-C08E-41C1-A477-7A4899BD8DAB}"/>
              </a:ext>
            </a:extLst>
          </p:cNvPr>
          <p:cNvSpPr/>
          <p:nvPr/>
        </p:nvSpPr>
        <p:spPr>
          <a:xfrm>
            <a:off x="402708" y="1708041"/>
            <a:ext cx="5112509" cy="1615827"/>
          </a:xfrm>
          <a:prstGeom prst="rect">
            <a:avLst/>
          </a:prstGeom>
        </p:spPr>
        <p:txBody>
          <a:bodyPr wrap="square" lIns="0" tIns="0" rIns="0" bIns="0">
            <a:spAutoFit/>
          </a:bodyPr>
          <a:lstStyle/>
          <a:p>
            <a:pPr defTabSz="1625478"/>
            <a:r>
              <a:rPr lang="ru-RU" sz="3200">
                <a:solidFill>
                  <a:prstClr val="white"/>
                </a:solidFill>
                <a:latin typeface="Roboto Slab"/>
              </a:rPr>
              <a:t>Ни одного</a:t>
            </a:r>
          </a:p>
          <a:p>
            <a:pPr defTabSz="1625478"/>
            <a:endParaRPr lang="ru-RU" sz="900">
              <a:solidFill>
                <a:prstClr val="white"/>
              </a:solidFill>
              <a:latin typeface="Roboto Slab"/>
            </a:endParaRPr>
          </a:p>
          <a:p>
            <a:pPr defTabSz="1625478"/>
            <a:r>
              <a:rPr lang="ru-RU" sz="1600">
                <a:solidFill>
                  <a:prstClr val="white"/>
                </a:solidFill>
              </a:rPr>
              <a:t>Великий князь Александр Невский за свою жизнь не проиграл ни одного сражения, во время его правления Русь в битвах отстояла свою независимость.</a:t>
            </a:r>
            <a:endParaRPr lang="ru-RU" sz="1600">
              <a:solidFill>
                <a:prstClr val="white"/>
              </a:solidFill>
              <a:latin typeface="+mj-lt"/>
            </a:endParaRPr>
          </a:p>
        </p:txBody>
      </p:sp>
    </p:spTree>
    <p:extLst>
      <p:ext uri="{BB962C8B-B14F-4D97-AF65-F5344CB8AC3E}">
        <p14:creationId xmlns:p14="http://schemas.microsoft.com/office/powerpoint/2010/main" val="31532964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058330" y="1538764"/>
            <a:ext cx="7279990" cy="541880"/>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Кто из российских монархов учредил Императорский Орден Святого Благоверного Князя Александра Невского?</a:t>
            </a:r>
          </a:p>
        </p:txBody>
      </p:sp>
      <p:sp>
        <p:nvSpPr>
          <p:cNvPr id="13" name="Скругленный прямоугольник 12">
            <a:hlinkClick r:id="rId3" action="ppaction://hlinksldjump"/>
          </p:cNvPr>
          <p:cNvSpPr/>
          <p:nvPr/>
        </p:nvSpPr>
        <p:spPr>
          <a:xfrm>
            <a:off x="1835150" y="339921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Екатерина </a:t>
            </a:r>
            <a:r>
              <a:rPr lang="en-US" sz="1600" dirty="0">
                <a:solidFill>
                  <a:schemeClr val="bg1"/>
                </a:solidFill>
                <a:latin typeface="+mj-lt"/>
              </a:rPr>
              <a:t>I</a:t>
            </a:r>
            <a:endParaRPr lang="ru-RU" sz="1600" dirty="0">
              <a:solidFill>
                <a:schemeClr val="bg1"/>
              </a:solidFill>
              <a:latin typeface="+mj-lt"/>
            </a:endParaRPr>
          </a:p>
        </p:txBody>
      </p:sp>
      <p:sp>
        <p:nvSpPr>
          <p:cNvPr id="8" name="Скругленный прямоугольник 7">
            <a:hlinkClick r:id="rId4" action="ppaction://hlinksldjump"/>
          </p:cNvPr>
          <p:cNvSpPr/>
          <p:nvPr/>
        </p:nvSpPr>
        <p:spPr>
          <a:xfrm>
            <a:off x="4788850" y="402974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Екатерина </a:t>
            </a:r>
            <a:r>
              <a:rPr lang="en-US" sz="1600">
                <a:solidFill>
                  <a:schemeClr val="bg1"/>
                </a:solidFill>
                <a:latin typeface="+mj-lt"/>
              </a:rPr>
              <a:t>II</a:t>
            </a:r>
            <a:endParaRPr lang="ru-RU" sz="1600">
              <a:solidFill>
                <a:schemeClr val="bg1"/>
              </a:solidFill>
              <a:latin typeface="+mj-lt"/>
            </a:endParaRPr>
          </a:p>
        </p:txBody>
      </p:sp>
      <p:sp>
        <p:nvSpPr>
          <p:cNvPr id="9" name="Скругленный прямоугольник 8">
            <a:hlinkClick r:id="rId4" action="ppaction://hlinksldjump"/>
          </p:cNvPr>
          <p:cNvSpPr/>
          <p:nvPr/>
        </p:nvSpPr>
        <p:spPr>
          <a:xfrm>
            <a:off x="4788850" y="339921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 Пётр </a:t>
            </a:r>
            <a:r>
              <a:rPr lang="en-US" sz="1600">
                <a:solidFill>
                  <a:schemeClr val="bg1"/>
                </a:solidFill>
                <a:latin typeface="+mj-lt"/>
              </a:rPr>
              <a:t>III</a:t>
            </a:r>
            <a:endParaRPr lang="ru-RU" sz="1600">
              <a:solidFill>
                <a:schemeClr val="bg1"/>
              </a:solidFill>
              <a:latin typeface="+mj-lt"/>
            </a:endParaRPr>
          </a:p>
        </p:txBody>
      </p:sp>
      <p:sp>
        <p:nvSpPr>
          <p:cNvPr id="11" name="Скругленный прямоугольник 10">
            <a:hlinkClick r:id="rId4" action="ppaction://hlinksldjump"/>
          </p:cNvPr>
          <p:cNvSpPr/>
          <p:nvPr/>
        </p:nvSpPr>
        <p:spPr>
          <a:xfrm>
            <a:off x="1835150" y="402974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Пётр </a:t>
            </a:r>
            <a:r>
              <a:rPr lang="en-US" sz="1600">
                <a:solidFill>
                  <a:schemeClr val="bg1"/>
                </a:solidFill>
                <a:latin typeface="+mj-lt"/>
              </a:rPr>
              <a:t>I</a:t>
            </a:r>
            <a:endParaRPr lang="ru-RU" sz="1600">
              <a:solidFill>
                <a:schemeClr val="bg1"/>
              </a:solidFill>
              <a:latin typeface="+mj-lt"/>
            </a:endParaRP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1134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11" name="Скругленный прямоугольник 15">
            <a:hlinkClick r:id="rId3" action="ppaction://hlinksldjump"/>
            <a:extLst>
              <a:ext uri="{FF2B5EF4-FFF2-40B4-BE49-F238E27FC236}">
                <a16:creationId xmlns:a16="http://schemas.microsoft.com/office/drawing/2014/main" id="{785F20A0-D595-4F36-8BD1-12BDB7316500}"/>
              </a:ext>
            </a:extLst>
          </p:cNvPr>
          <p:cNvSpPr/>
          <p:nvPr/>
        </p:nvSpPr>
        <p:spPr>
          <a:xfrm>
            <a:off x="6653349"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2" name="Picture 4">
            <a:extLst>
              <a:ext uri="{FF2B5EF4-FFF2-40B4-BE49-F238E27FC236}">
                <a16:creationId xmlns:a16="http://schemas.microsoft.com/office/drawing/2014/main" id="{210360EC-A6D5-4715-ADA8-9C03E2ABEC59}"/>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3651" t="46989" r="7312" b="4427"/>
          <a:stretch/>
        </p:blipFill>
        <p:spPr bwMode="auto">
          <a:xfrm>
            <a:off x="6196612" y="1235394"/>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EAC98439-7781-46DF-8B64-D18EC75B41A8}"/>
              </a:ext>
            </a:extLst>
          </p:cNvPr>
          <p:cNvSpPr/>
          <p:nvPr/>
        </p:nvSpPr>
        <p:spPr>
          <a:xfrm>
            <a:off x="339457" y="927819"/>
            <a:ext cx="5721812" cy="3724096"/>
          </a:xfrm>
          <a:prstGeom prst="rect">
            <a:avLst/>
          </a:prstGeom>
        </p:spPr>
        <p:txBody>
          <a:bodyPr wrap="square" lIns="0" tIns="0" rIns="0" bIns="0">
            <a:spAutoFit/>
          </a:bodyPr>
          <a:lstStyle/>
          <a:p>
            <a:pPr defTabSz="1625478"/>
            <a:r>
              <a:rPr lang="ru-RU" sz="3200" dirty="0">
                <a:solidFill>
                  <a:prstClr val="white"/>
                </a:solidFill>
                <a:latin typeface="Roboto Slab"/>
              </a:rPr>
              <a:t>Екатерина </a:t>
            </a:r>
            <a:r>
              <a:rPr lang="en-US" sz="3200" dirty="0">
                <a:solidFill>
                  <a:prstClr val="white"/>
                </a:solidFill>
                <a:latin typeface="Roboto Slab"/>
              </a:rPr>
              <a:t>I</a:t>
            </a:r>
          </a:p>
          <a:p>
            <a:pPr defTabSz="1625478"/>
            <a:endParaRPr lang="ru-RU" sz="700" dirty="0">
              <a:solidFill>
                <a:prstClr val="white"/>
              </a:solidFill>
              <a:latin typeface="Roboto Slab"/>
            </a:endParaRPr>
          </a:p>
          <a:p>
            <a:pPr defTabSz="1625478"/>
            <a:endParaRPr lang="ru-RU" sz="700" dirty="0">
              <a:solidFill>
                <a:prstClr val="white"/>
              </a:solidFill>
              <a:latin typeface="Roboto Slab"/>
            </a:endParaRPr>
          </a:p>
          <a:p>
            <a:pPr defTabSz="1625478"/>
            <a:r>
              <a:rPr lang="ru-RU" sz="1400" dirty="0">
                <a:solidFill>
                  <a:prstClr val="white"/>
                </a:solidFill>
              </a:rPr>
              <a:t>Императорский </a:t>
            </a:r>
            <a:r>
              <a:rPr lang="ru-RU" sz="1400" dirty="0" smtClean="0">
                <a:solidFill>
                  <a:prstClr val="white"/>
                </a:solidFill>
              </a:rPr>
              <a:t>Орден </a:t>
            </a:r>
            <a:r>
              <a:rPr lang="ru-RU" sz="1400" dirty="0">
                <a:solidFill>
                  <a:prstClr val="white"/>
                </a:solidFill>
              </a:rPr>
              <a:t>Святого Благоверного Князя </a:t>
            </a:r>
            <a:r>
              <a:rPr lang="ru-RU" sz="1400" dirty="0" smtClean="0">
                <a:solidFill>
                  <a:prstClr val="white"/>
                </a:solidFill>
              </a:rPr>
              <a:t>Александра </a:t>
            </a:r>
            <a:r>
              <a:rPr lang="ru-RU" sz="1400" dirty="0">
                <a:solidFill>
                  <a:prstClr val="white"/>
                </a:solidFill>
              </a:rPr>
              <a:t>Невского (орден Святого Александра Невского) – одна из высших наград Российской империи с 1725 по 1917 год. Учреждён Екатериной I и стал третьим российским орденом после ордена Святого Андрея Первозванного и женского ордена Святой Великомученицы Екатерины.</a:t>
            </a:r>
          </a:p>
          <a:p>
            <a:pPr defTabSz="1625478"/>
            <a:endParaRPr lang="ru-RU" sz="1400" dirty="0">
              <a:solidFill>
                <a:prstClr val="white"/>
              </a:solidFill>
            </a:endParaRPr>
          </a:p>
          <a:p>
            <a:pPr defTabSz="1625478"/>
            <a:r>
              <a:rPr lang="ru-RU" sz="1400" dirty="0">
                <a:solidFill>
                  <a:prstClr val="white"/>
                </a:solidFill>
              </a:rPr>
              <a:t>Знак ордена представлял собой четырёхконечный прямой крест с расширяющимися концами и характерными двуглавыми орлами, помещёнными между концами креста. В центре креста располагался круглый медальон с изображением конной фигуры Александра Невского. Также к знакам ордена относилась серебряная </a:t>
            </a:r>
            <a:r>
              <a:rPr lang="ru-RU" sz="1400" dirty="0" err="1">
                <a:solidFill>
                  <a:prstClr val="white"/>
                </a:solidFill>
              </a:rPr>
              <a:t>восьмилучевая</a:t>
            </a:r>
            <a:r>
              <a:rPr lang="ru-RU" sz="1400" dirty="0">
                <a:solidFill>
                  <a:prstClr val="white"/>
                </a:solidFill>
              </a:rPr>
              <a:t> звезда с девизом ордена «ЗА ТРУДЫ И ОТЕЧЕСТВО».</a:t>
            </a:r>
          </a:p>
        </p:txBody>
      </p:sp>
    </p:spTree>
    <p:extLst>
      <p:ext uri="{BB962C8B-B14F-4D97-AF65-F5344CB8AC3E}">
        <p14:creationId xmlns:p14="http://schemas.microsoft.com/office/powerpoint/2010/main" val="375306643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9" name="Скругленный прямоугольник 15">
            <a:hlinkClick r:id="rId3" action="ppaction://hlinksldjump"/>
            <a:extLst>
              <a:ext uri="{FF2B5EF4-FFF2-40B4-BE49-F238E27FC236}">
                <a16:creationId xmlns:a16="http://schemas.microsoft.com/office/drawing/2014/main" id="{7CBAF246-7735-425F-B4A3-093B39112BC3}"/>
              </a:ext>
            </a:extLst>
          </p:cNvPr>
          <p:cNvSpPr/>
          <p:nvPr/>
        </p:nvSpPr>
        <p:spPr>
          <a:xfrm>
            <a:off x="6653349"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8" name="Picture 4">
            <a:extLst>
              <a:ext uri="{FF2B5EF4-FFF2-40B4-BE49-F238E27FC236}">
                <a16:creationId xmlns:a16="http://schemas.microsoft.com/office/drawing/2014/main" id="{210360EC-A6D5-4715-ADA8-9C03E2ABEC59}"/>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3651" t="46989" r="7312" b="4427"/>
          <a:stretch/>
        </p:blipFill>
        <p:spPr bwMode="auto">
          <a:xfrm>
            <a:off x="6196612" y="1235394"/>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EAC98439-7781-46DF-8B64-D18EC75B41A8}"/>
              </a:ext>
            </a:extLst>
          </p:cNvPr>
          <p:cNvSpPr/>
          <p:nvPr/>
        </p:nvSpPr>
        <p:spPr>
          <a:xfrm>
            <a:off x="339457" y="927819"/>
            <a:ext cx="5721812" cy="3724096"/>
          </a:xfrm>
          <a:prstGeom prst="rect">
            <a:avLst/>
          </a:prstGeom>
        </p:spPr>
        <p:txBody>
          <a:bodyPr wrap="square" lIns="0" tIns="0" rIns="0" bIns="0">
            <a:spAutoFit/>
          </a:bodyPr>
          <a:lstStyle/>
          <a:p>
            <a:pPr defTabSz="1625478"/>
            <a:r>
              <a:rPr lang="ru-RU" sz="3200" dirty="0">
                <a:solidFill>
                  <a:prstClr val="white"/>
                </a:solidFill>
                <a:latin typeface="Roboto Slab"/>
              </a:rPr>
              <a:t>Екатерина </a:t>
            </a:r>
            <a:r>
              <a:rPr lang="en-US" sz="3200" dirty="0">
                <a:solidFill>
                  <a:prstClr val="white"/>
                </a:solidFill>
                <a:latin typeface="Roboto Slab"/>
              </a:rPr>
              <a:t>I</a:t>
            </a:r>
          </a:p>
          <a:p>
            <a:pPr defTabSz="1625478"/>
            <a:endParaRPr lang="ru-RU" sz="700" dirty="0">
              <a:solidFill>
                <a:prstClr val="white"/>
              </a:solidFill>
              <a:latin typeface="Roboto Slab"/>
            </a:endParaRPr>
          </a:p>
          <a:p>
            <a:pPr defTabSz="1625478"/>
            <a:endParaRPr lang="ru-RU" sz="700" dirty="0">
              <a:solidFill>
                <a:prstClr val="white"/>
              </a:solidFill>
              <a:latin typeface="Roboto Slab"/>
            </a:endParaRPr>
          </a:p>
          <a:p>
            <a:pPr defTabSz="1625478"/>
            <a:r>
              <a:rPr lang="ru-RU" sz="1400" dirty="0">
                <a:solidFill>
                  <a:prstClr val="white"/>
                </a:solidFill>
              </a:rPr>
              <a:t>Императорский </a:t>
            </a:r>
            <a:r>
              <a:rPr lang="ru-RU" sz="1400" dirty="0" smtClean="0">
                <a:solidFill>
                  <a:prstClr val="white"/>
                </a:solidFill>
              </a:rPr>
              <a:t>Орден </a:t>
            </a:r>
            <a:r>
              <a:rPr lang="ru-RU" sz="1400" dirty="0">
                <a:solidFill>
                  <a:prstClr val="white"/>
                </a:solidFill>
              </a:rPr>
              <a:t>Святого Благоверного Князя </a:t>
            </a:r>
            <a:r>
              <a:rPr lang="ru-RU" sz="1400" dirty="0" smtClean="0">
                <a:solidFill>
                  <a:prstClr val="white"/>
                </a:solidFill>
              </a:rPr>
              <a:t>Александра </a:t>
            </a:r>
            <a:r>
              <a:rPr lang="ru-RU" sz="1400" dirty="0">
                <a:solidFill>
                  <a:prstClr val="white"/>
                </a:solidFill>
              </a:rPr>
              <a:t>Невского (орден Святого Александра Невского) – одна из высших наград Российской империи с 1725 по 1917 год. Учреждён Екатериной I и стал третьим российским орденом после ордена Святого Андрея Первозванного и женского ордена Святой Великомученицы Екатерины.</a:t>
            </a:r>
          </a:p>
          <a:p>
            <a:pPr defTabSz="1625478"/>
            <a:endParaRPr lang="ru-RU" sz="1400" dirty="0">
              <a:solidFill>
                <a:prstClr val="white"/>
              </a:solidFill>
            </a:endParaRPr>
          </a:p>
          <a:p>
            <a:pPr defTabSz="1625478"/>
            <a:r>
              <a:rPr lang="ru-RU" sz="1400" dirty="0">
                <a:solidFill>
                  <a:prstClr val="white"/>
                </a:solidFill>
              </a:rPr>
              <a:t>Знак ордена представлял собой четырёхконечный прямой крест с расширяющимися концами и характерными двуглавыми орлами, помещёнными между концами креста. В центре креста располагался круглый медальон с изображением конной фигуры Александра Невского. Также к знакам ордена относилась серебряная </a:t>
            </a:r>
            <a:r>
              <a:rPr lang="ru-RU" sz="1400" dirty="0" err="1">
                <a:solidFill>
                  <a:prstClr val="white"/>
                </a:solidFill>
              </a:rPr>
              <a:t>восьмилучевая</a:t>
            </a:r>
            <a:r>
              <a:rPr lang="ru-RU" sz="1400" dirty="0">
                <a:solidFill>
                  <a:prstClr val="white"/>
                </a:solidFill>
              </a:rPr>
              <a:t> звезда с девизом ордена «ЗА ТРУДЫ И ОТЕЧЕСТВО».</a:t>
            </a:r>
          </a:p>
        </p:txBody>
      </p:sp>
    </p:spTree>
    <p:extLst>
      <p:ext uri="{BB962C8B-B14F-4D97-AF65-F5344CB8AC3E}">
        <p14:creationId xmlns:p14="http://schemas.microsoft.com/office/powerpoint/2010/main" val="86289450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893146" y="926623"/>
            <a:ext cx="7594031" cy="1965025"/>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Решающая битва с немцами произошла 5 апреля 1242 г. Войско ордена нанесло мощный удар по центру русского боевого порядка, но затем княжеская конница ударила с флангов и решила исход сражения. Согласно новгородской летописи, русские 7 вёрст преследовали немцев по льду. По условиям мира Орден отказался от недавних завоеваний и уступил новгородцам часть </a:t>
            </a:r>
            <a:r>
              <a:rPr lang="ru-RU" sz="1600" dirty="0" err="1">
                <a:solidFill>
                  <a:schemeClr val="bg1"/>
                </a:solidFill>
                <a:latin typeface="+mj-lt"/>
              </a:rPr>
              <a:t>Латгалии</a:t>
            </a:r>
            <a:r>
              <a:rPr lang="ru-RU" sz="1600" dirty="0">
                <a:solidFill>
                  <a:schemeClr val="bg1"/>
                </a:solidFill>
                <a:latin typeface="+mj-lt"/>
              </a:rPr>
              <a:t>. На льду какого озера это произошло?</a:t>
            </a:r>
          </a:p>
        </p:txBody>
      </p:sp>
      <p:sp>
        <p:nvSpPr>
          <p:cNvPr id="13" name="Скругленный прямоугольник 12">
            <a:hlinkClick r:id="rId3" action="ppaction://hlinksldjump"/>
          </p:cNvPr>
          <p:cNvSpPr/>
          <p:nvPr/>
        </p:nvSpPr>
        <p:spPr>
          <a:xfrm>
            <a:off x="1835150" y="3411575"/>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Невское озеро</a:t>
            </a:r>
          </a:p>
        </p:txBody>
      </p:sp>
      <p:sp>
        <p:nvSpPr>
          <p:cNvPr id="8" name="Скругленный прямоугольник 7">
            <a:hlinkClick r:id="rId3" action="ppaction://hlinksldjump"/>
          </p:cNvPr>
          <p:cNvSpPr/>
          <p:nvPr/>
        </p:nvSpPr>
        <p:spPr>
          <a:xfrm>
            <a:off x="4788850" y="4094133"/>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Ладожское озеро</a:t>
            </a:r>
          </a:p>
        </p:txBody>
      </p:sp>
      <p:sp>
        <p:nvSpPr>
          <p:cNvPr id="9" name="Скругленный прямоугольник 8">
            <a:hlinkClick r:id="rId4" action="ppaction://hlinksldjump"/>
          </p:cNvPr>
          <p:cNvSpPr/>
          <p:nvPr/>
        </p:nvSpPr>
        <p:spPr>
          <a:xfrm>
            <a:off x="4788850" y="3411575"/>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Чудское озеро</a:t>
            </a:r>
          </a:p>
        </p:txBody>
      </p:sp>
      <p:sp>
        <p:nvSpPr>
          <p:cNvPr id="11" name="Скругленный прямоугольник 10">
            <a:hlinkClick r:id="rId3" action="ppaction://hlinksldjump"/>
          </p:cNvPr>
          <p:cNvSpPr/>
          <p:nvPr/>
        </p:nvSpPr>
        <p:spPr>
          <a:xfrm>
            <a:off x="1835150" y="4094133"/>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Красное озеро</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8379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556B1CFC-0D4B-4F88-9A9C-6AC7EE9929F4}"/>
              </a:ext>
            </a:extLst>
          </p:cNvPr>
          <p:cNvSpPr/>
          <p:nvPr/>
        </p:nvSpPr>
        <p:spPr>
          <a:xfrm>
            <a:off x="6708951"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4" name="Прямоугольник 3">
            <a:extLst>
              <a:ext uri="{FF2B5EF4-FFF2-40B4-BE49-F238E27FC236}">
                <a16:creationId xmlns:a16="http://schemas.microsoft.com/office/drawing/2014/main" id="{5EE175B2-B339-4015-88BB-816625B4D875}"/>
              </a:ext>
            </a:extLst>
          </p:cNvPr>
          <p:cNvSpPr/>
          <p:nvPr/>
        </p:nvSpPr>
        <p:spPr>
          <a:xfrm>
            <a:off x="358775" y="891066"/>
            <a:ext cx="5721812" cy="3554819"/>
          </a:xfrm>
          <a:prstGeom prst="rect">
            <a:avLst/>
          </a:prstGeom>
        </p:spPr>
        <p:txBody>
          <a:bodyPr wrap="square" lIns="0" tIns="0" rIns="0" bIns="0">
            <a:spAutoFit/>
          </a:bodyPr>
          <a:lstStyle/>
          <a:p>
            <a:pPr defTabSz="1625478"/>
            <a:r>
              <a:rPr lang="ru-RU" sz="3200" dirty="0">
                <a:solidFill>
                  <a:prstClr val="white"/>
                </a:solidFill>
                <a:latin typeface="Roboto Slab"/>
              </a:rPr>
              <a:t>Чудское озеро</a:t>
            </a:r>
          </a:p>
          <a:p>
            <a:pPr defTabSz="1625478"/>
            <a:endParaRPr lang="ru-RU" sz="700" dirty="0">
              <a:solidFill>
                <a:prstClr val="white"/>
              </a:solidFill>
              <a:latin typeface="Roboto Slab"/>
            </a:endParaRPr>
          </a:p>
          <a:p>
            <a:pPr defTabSz="1625478"/>
            <a:r>
              <a:rPr lang="ru-RU" sz="1200" dirty="0">
                <a:solidFill>
                  <a:prstClr val="white"/>
                </a:solidFill>
              </a:rPr>
              <a:t>Ледовое побоище, известное также как битва на Чудском озере – </a:t>
            </a:r>
          </a:p>
          <a:p>
            <a:pPr defTabSz="1625478"/>
            <a:r>
              <a:rPr lang="ru-RU" sz="1200" dirty="0">
                <a:solidFill>
                  <a:prstClr val="white"/>
                </a:solidFill>
              </a:rPr>
              <a:t>битва, произошедшая на льду Чудского озера в субботу 5 апреля по юлианскому календарю (12 апреля по григорианскому календарю) 1242 года с участием новгородцев и </a:t>
            </a:r>
            <a:r>
              <a:rPr lang="ru-RU" sz="1200" dirty="0" err="1">
                <a:solidFill>
                  <a:prstClr val="white"/>
                </a:solidFill>
              </a:rPr>
              <a:t>владимирцев</a:t>
            </a:r>
            <a:r>
              <a:rPr lang="ru-RU" sz="1200" dirty="0">
                <a:solidFill>
                  <a:prstClr val="white"/>
                </a:solidFill>
              </a:rPr>
              <a:t> под предводительством Александра Невского, с одной стороны, и войсками Ливонского ордена – с другой.</a:t>
            </a:r>
          </a:p>
          <a:p>
            <a:pPr defTabSz="1625478"/>
            <a:endParaRPr lang="ru-RU" sz="1200" dirty="0">
              <a:solidFill>
                <a:prstClr val="white"/>
              </a:solidFill>
            </a:endParaRPr>
          </a:p>
          <a:p>
            <a:pPr defTabSz="1625478"/>
            <a:r>
              <a:rPr lang="ru-RU" sz="1200" dirty="0">
                <a:solidFill>
                  <a:prstClr val="white"/>
                </a:solidFill>
              </a:rPr>
              <a:t>Согласно традиционной в российской историографии точке зрения, эта битва, вместе с победами князя Александра над шведами (15 июля 1240 года на Неве) и над литовцами (в 1245 году под Торопцом, у озера </a:t>
            </a:r>
            <a:r>
              <a:rPr lang="ru-RU" sz="1200" dirty="0" err="1">
                <a:solidFill>
                  <a:prstClr val="white"/>
                </a:solidFill>
              </a:rPr>
              <a:t>Жизца</a:t>
            </a:r>
            <a:r>
              <a:rPr lang="ru-RU" sz="1200" dirty="0">
                <a:solidFill>
                  <a:prstClr val="white"/>
                </a:solidFill>
              </a:rPr>
              <a:t> и близ </a:t>
            </a:r>
            <a:r>
              <a:rPr lang="ru-RU" sz="1200" dirty="0" err="1">
                <a:solidFill>
                  <a:prstClr val="white"/>
                </a:solidFill>
              </a:rPr>
              <a:t>Усвята</a:t>
            </a:r>
            <a:r>
              <a:rPr lang="ru-RU" sz="1200" dirty="0">
                <a:solidFill>
                  <a:prstClr val="white"/>
                </a:solidFill>
              </a:rPr>
              <a:t>), имела большое значение для Пскова и Новгорода, задержав напор трёх серьёзных врагов с запада – в то самое время, когда остальная Русь была сильно ослаблена монгольским нашествием. </a:t>
            </a:r>
          </a:p>
          <a:p>
            <a:pPr defTabSz="1625478"/>
            <a:endParaRPr lang="ru-RU" sz="1200" dirty="0">
              <a:solidFill>
                <a:prstClr val="white"/>
              </a:solidFill>
            </a:endParaRPr>
          </a:p>
          <a:p>
            <a:pPr defTabSz="1625478"/>
            <a:r>
              <a:rPr lang="ru-RU" sz="1200" dirty="0">
                <a:solidFill>
                  <a:prstClr val="white"/>
                </a:solidFill>
              </a:rPr>
              <a:t>В Новгороде Ледовое побоище вместе с Невской победой над шведами ещё в XVI веке вспоминалось на </a:t>
            </a:r>
            <a:r>
              <a:rPr lang="ru-RU" sz="1200" dirty="0" err="1">
                <a:solidFill>
                  <a:prstClr val="white"/>
                </a:solidFill>
              </a:rPr>
              <a:t>ектениях</a:t>
            </a:r>
            <a:r>
              <a:rPr lang="ru-RU" sz="1200" dirty="0">
                <a:solidFill>
                  <a:prstClr val="white"/>
                </a:solidFill>
              </a:rPr>
              <a:t> по всем новгородским церквям.</a:t>
            </a:r>
            <a:endParaRPr lang="ru-RU" sz="1400" dirty="0">
              <a:solidFill>
                <a:prstClr val="white"/>
              </a:solidFill>
            </a:endParaRPr>
          </a:p>
        </p:txBody>
      </p:sp>
      <p:pic>
        <p:nvPicPr>
          <p:cNvPr id="6" name="Picture 4">
            <a:extLst>
              <a:ext uri="{FF2B5EF4-FFF2-40B4-BE49-F238E27FC236}">
                <a16:creationId xmlns:a16="http://schemas.microsoft.com/office/drawing/2014/main" id="{C1485265-107E-4B45-8682-5B1399933E4C}"/>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32624" r="6184"/>
          <a:stretch/>
        </p:blipFill>
        <p:spPr bwMode="auto">
          <a:xfrm>
            <a:off x="6252214" y="1381475"/>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79947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3" name="Скругленный прямоугольник 15">
            <a:hlinkClick r:id="rId3" action="ppaction://hlinksldjump"/>
            <a:extLst>
              <a:ext uri="{FF2B5EF4-FFF2-40B4-BE49-F238E27FC236}">
                <a16:creationId xmlns:a16="http://schemas.microsoft.com/office/drawing/2014/main" id="{B16F92D0-5662-4893-A868-AED8DC136A77}"/>
              </a:ext>
            </a:extLst>
          </p:cNvPr>
          <p:cNvSpPr/>
          <p:nvPr/>
        </p:nvSpPr>
        <p:spPr>
          <a:xfrm>
            <a:off x="6708951"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8" name="Прямоугольник 7">
            <a:extLst>
              <a:ext uri="{FF2B5EF4-FFF2-40B4-BE49-F238E27FC236}">
                <a16:creationId xmlns:a16="http://schemas.microsoft.com/office/drawing/2014/main" id="{5EE175B2-B339-4015-88BB-816625B4D875}"/>
              </a:ext>
            </a:extLst>
          </p:cNvPr>
          <p:cNvSpPr/>
          <p:nvPr/>
        </p:nvSpPr>
        <p:spPr>
          <a:xfrm>
            <a:off x="358775" y="891066"/>
            <a:ext cx="5721812" cy="3554819"/>
          </a:xfrm>
          <a:prstGeom prst="rect">
            <a:avLst/>
          </a:prstGeom>
        </p:spPr>
        <p:txBody>
          <a:bodyPr wrap="square" lIns="0" tIns="0" rIns="0" bIns="0">
            <a:spAutoFit/>
          </a:bodyPr>
          <a:lstStyle/>
          <a:p>
            <a:pPr defTabSz="1625478"/>
            <a:r>
              <a:rPr lang="ru-RU" sz="3200">
                <a:solidFill>
                  <a:prstClr val="white"/>
                </a:solidFill>
                <a:latin typeface="Roboto Slab"/>
              </a:rPr>
              <a:t>Чудское озеро</a:t>
            </a:r>
          </a:p>
          <a:p>
            <a:pPr defTabSz="1625478"/>
            <a:endParaRPr lang="ru-RU" sz="700">
              <a:solidFill>
                <a:prstClr val="white"/>
              </a:solidFill>
              <a:latin typeface="Roboto Slab"/>
            </a:endParaRPr>
          </a:p>
          <a:p>
            <a:pPr defTabSz="1625478"/>
            <a:r>
              <a:rPr lang="ru-RU" sz="1200">
                <a:solidFill>
                  <a:prstClr val="white"/>
                </a:solidFill>
              </a:rPr>
              <a:t>Ледовое побоище, известное также как битва на Чудском озере – </a:t>
            </a:r>
          </a:p>
          <a:p>
            <a:pPr defTabSz="1625478"/>
            <a:r>
              <a:rPr lang="ru-RU" sz="1200">
                <a:solidFill>
                  <a:prstClr val="white"/>
                </a:solidFill>
              </a:rPr>
              <a:t>битва, произошедшая на льду Чудского озера в субботу 5 апреля по юлианскому календарю (12 апреля по григорианскому календарю) 1242 года с участием новгородцев и </a:t>
            </a:r>
            <a:r>
              <a:rPr lang="ru-RU" sz="1200" err="1">
                <a:solidFill>
                  <a:prstClr val="white"/>
                </a:solidFill>
              </a:rPr>
              <a:t>владимирцев</a:t>
            </a:r>
            <a:r>
              <a:rPr lang="ru-RU" sz="1200">
                <a:solidFill>
                  <a:prstClr val="white"/>
                </a:solidFill>
              </a:rPr>
              <a:t> под предводительством Александра Невского, с одной стороны, и войсками Ливонского ордена – с другой.</a:t>
            </a:r>
          </a:p>
          <a:p>
            <a:pPr defTabSz="1625478"/>
            <a:endParaRPr lang="ru-RU" sz="1200">
              <a:solidFill>
                <a:prstClr val="white"/>
              </a:solidFill>
            </a:endParaRPr>
          </a:p>
          <a:p>
            <a:pPr defTabSz="1625478"/>
            <a:r>
              <a:rPr lang="ru-RU" sz="1200">
                <a:solidFill>
                  <a:prstClr val="white"/>
                </a:solidFill>
              </a:rPr>
              <a:t>Согласно традиционной в российской историографии точке зрения, эта битва, вместе с победами князя Александра над шведами (15 июля 1240 года на Неве) и над литовцами (в 1245 году под Торопцом, у озера </a:t>
            </a:r>
            <a:r>
              <a:rPr lang="ru-RU" sz="1200" err="1">
                <a:solidFill>
                  <a:prstClr val="white"/>
                </a:solidFill>
              </a:rPr>
              <a:t>Жизца</a:t>
            </a:r>
            <a:r>
              <a:rPr lang="ru-RU" sz="1200">
                <a:solidFill>
                  <a:prstClr val="white"/>
                </a:solidFill>
              </a:rPr>
              <a:t> и близ </a:t>
            </a:r>
            <a:r>
              <a:rPr lang="ru-RU" sz="1200" err="1">
                <a:solidFill>
                  <a:prstClr val="white"/>
                </a:solidFill>
              </a:rPr>
              <a:t>Усвята</a:t>
            </a:r>
            <a:r>
              <a:rPr lang="ru-RU" sz="1200">
                <a:solidFill>
                  <a:prstClr val="white"/>
                </a:solidFill>
              </a:rPr>
              <a:t>), имела большое значение для Пскова и Новгорода, задержав напор трёх серьёзных врагов с запада – в то самое время, когда остальная Русь была сильно ослаблена монгольским нашествием. </a:t>
            </a:r>
          </a:p>
          <a:p>
            <a:pPr defTabSz="1625478"/>
            <a:endParaRPr lang="ru-RU" sz="1200">
              <a:solidFill>
                <a:prstClr val="white"/>
              </a:solidFill>
            </a:endParaRPr>
          </a:p>
          <a:p>
            <a:pPr defTabSz="1625478"/>
            <a:r>
              <a:rPr lang="ru-RU" sz="1200">
                <a:solidFill>
                  <a:prstClr val="white"/>
                </a:solidFill>
              </a:rPr>
              <a:t>В Новгороде Ледовое побоище вместе с Невской победой над шведами ещё в XVI веке вспоминалось на </a:t>
            </a:r>
            <a:r>
              <a:rPr lang="ru-RU" sz="1200" err="1">
                <a:solidFill>
                  <a:prstClr val="white"/>
                </a:solidFill>
              </a:rPr>
              <a:t>ектениях</a:t>
            </a:r>
            <a:r>
              <a:rPr lang="ru-RU" sz="1200">
                <a:solidFill>
                  <a:prstClr val="white"/>
                </a:solidFill>
              </a:rPr>
              <a:t> по всем новгородским церквям.</a:t>
            </a:r>
            <a:endParaRPr lang="ru-RU" sz="1400">
              <a:solidFill>
                <a:prstClr val="white"/>
              </a:solidFill>
            </a:endParaRPr>
          </a:p>
        </p:txBody>
      </p:sp>
      <p:pic>
        <p:nvPicPr>
          <p:cNvPr id="9" name="Picture 4">
            <a:extLst>
              <a:ext uri="{FF2B5EF4-FFF2-40B4-BE49-F238E27FC236}">
                <a16:creationId xmlns:a16="http://schemas.microsoft.com/office/drawing/2014/main" id="{C1485265-107E-4B45-8682-5B1399933E4C}"/>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32624" r="6184"/>
          <a:stretch/>
        </p:blipFill>
        <p:spPr bwMode="auto">
          <a:xfrm>
            <a:off x="6252214" y="1381475"/>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5531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578050" y="1544783"/>
            <a:ext cx="8081114" cy="541880"/>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Именно это слово прозвучало в рядах русских воинов из фильма «Александр Невский» при виде атакующих немцев.</a:t>
            </a:r>
          </a:p>
        </p:txBody>
      </p:sp>
      <p:sp>
        <p:nvSpPr>
          <p:cNvPr id="13" name="Скругленный прямоугольник 12">
            <a:hlinkClick r:id="rId3" action="ppaction://hlinksldjump"/>
          </p:cNvPr>
          <p:cNvSpPr/>
          <p:nvPr/>
        </p:nvSpPr>
        <p:spPr>
          <a:xfrm>
            <a:off x="1835150" y="334556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Корова</a:t>
            </a:r>
          </a:p>
        </p:txBody>
      </p:sp>
      <p:sp>
        <p:nvSpPr>
          <p:cNvPr id="8" name="Скругленный прямоугольник 7">
            <a:hlinkClick r:id="rId4" action="ppaction://hlinksldjump"/>
          </p:cNvPr>
          <p:cNvSpPr/>
          <p:nvPr/>
        </p:nvSpPr>
        <p:spPr>
          <a:xfrm>
            <a:off x="4788850" y="4042619"/>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Свинья</a:t>
            </a:r>
          </a:p>
        </p:txBody>
      </p:sp>
      <p:sp>
        <p:nvSpPr>
          <p:cNvPr id="9" name="Скругленный прямоугольник 8">
            <a:hlinkClick r:id="rId3" action="ppaction://hlinksldjump"/>
          </p:cNvPr>
          <p:cNvSpPr/>
          <p:nvPr/>
        </p:nvSpPr>
        <p:spPr>
          <a:xfrm>
            <a:off x="4788850" y="334556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Баран</a:t>
            </a:r>
          </a:p>
        </p:txBody>
      </p:sp>
      <p:sp>
        <p:nvSpPr>
          <p:cNvPr id="11" name="Скругленный прямоугольник 10">
            <a:hlinkClick r:id="rId3" action="ppaction://hlinksldjump"/>
          </p:cNvPr>
          <p:cNvSpPr/>
          <p:nvPr/>
        </p:nvSpPr>
        <p:spPr>
          <a:xfrm>
            <a:off x="1835150" y="4042619"/>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Слон</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91442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566EF867-33EB-4D87-B874-67D18ABD602F}"/>
              </a:ext>
            </a:extLst>
          </p:cNvPr>
          <p:cNvSpPr/>
          <p:nvPr/>
        </p:nvSpPr>
        <p:spPr>
          <a:xfrm>
            <a:off x="6595937"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426B02CE-7A72-4056-9882-98CD90B4400B}"/>
              </a:ext>
            </a:extLst>
          </p:cNvPr>
          <p:cNvSpPr/>
          <p:nvPr/>
        </p:nvSpPr>
        <p:spPr>
          <a:xfrm>
            <a:off x="294381" y="927819"/>
            <a:ext cx="5444313" cy="3616375"/>
          </a:xfrm>
          <a:prstGeom prst="rect">
            <a:avLst/>
          </a:prstGeom>
        </p:spPr>
        <p:txBody>
          <a:bodyPr wrap="square" lIns="0" tIns="0" rIns="0" bIns="0">
            <a:spAutoFit/>
          </a:bodyPr>
          <a:lstStyle/>
          <a:p>
            <a:pPr defTabSz="1625478"/>
            <a:r>
              <a:rPr lang="ru-RU" sz="3200" dirty="0">
                <a:solidFill>
                  <a:prstClr val="white"/>
                </a:solidFill>
                <a:latin typeface="Roboto Slab"/>
              </a:rPr>
              <a:t>Свинья</a:t>
            </a:r>
          </a:p>
          <a:p>
            <a:pPr defTabSz="1625478"/>
            <a:endParaRPr lang="ru-RU" sz="700" dirty="0">
              <a:solidFill>
                <a:prstClr val="white"/>
              </a:solidFill>
              <a:latin typeface="Roboto Slab"/>
            </a:endParaRPr>
          </a:p>
          <a:p>
            <a:pPr defTabSz="1625478"/>
            <a:r>
              <a:rPr lang="ru-RU" sz="1400" dirty="0">
                <a:solidFill>
                  <a:prstClr val="white"/>
                </a:solidFill>
              </a:rPr>
              <a:t>Древнерусский термин, обозначавший атакующее боевое построение рыцарского войска в виде тупоконечного клина.</a:t>
            </a:r>
            <a:br>
              <a:rPr lang="ru-RU" sz="1400" dirty="0">
                <a:solidFill>
                  <a:prstClr val="white"/>
                </a:solidFill>
              </a:rPr>
            </a:br>
            <a:endParaRPr lang="ru-RU" sz="1400" dirty="0">
              <a:solidFill>
                <a:prstClr val="white"/>
              </a:solidFill>
            </a:endParaRPr>
          </a:p>
          <a:p>
            <a:pPr defTabSz="1625478"/>
            <a:r>
              <a:rPr lang="ru-RU" sz="1400" dirty="0">
                <a:solidFill>
                  <a:prstClr val="white"/>
                </a:solidFill>
              </a:rPr>
              <a:t>По крайней мере, такой трактовке придерживались Карамзин и Соловьёв, но не Татищев. Термин дважды встречается в Новгородской летописи старшего извода при описании действий рыцарской кавалерии в Ледовом побоище и </a:t>
            </a:r>
            <a:r>
              <a:rPr lang="ru-RU" sz="1400" dirty="0" err="1">
                <a:solidFill>
                  <a:prstClr val="white"/>
                </a:solidFill>
              </a:rPr>
              <a:t>Раковорской</a:t>
            </a:r>
            <a:r>
              <a:rPr lang="ru-RU" sz="1400" dirty="0">
                <a:solidFill>
                  <a:prstClr val="white"/>
                </a:solidFill>
              </a:rPr>
              <a:t> битве (в первом случае кавалерии, усиленной пехотой). </a:t>
            </a:r>
          </a:p>
          <a:p>
            <a:pPr defTabSz="1625478"/>
            <a:endParaRPr lang="ru-RU" sz="1400" dirty="0">
              <a:solidFill>
                <a:prstClr val="white"/>
              </a:solidFill>
            </a:endParaRPr>
          </a:p>
          <a:p>
            <a:pPr defTabSz="1625478"/>
            <a:r>
              <a:rPr lang="ru-RU" sz="1400" dirty="0">
                <a:solidFill>
                  <a:prstClr val="white"/>
                </a:solidFill>
              </a:rPr>
              <a:t>При этом сохранившиеся описания тактики орденского войска в Ливонской рифмованной хронике, Ливонской хронике Генриха сведений о подобном построении не содержат. </a:t>
            </a:r>
          </a:p>
        </p:txBody>
      </p:sp>
      <p:pic>
        <p:nvPicPr>
          <p:cNvPr id="19" name="Picture 4">
            <a:extLst>
              <a:ext uri="{FF2B5EF4-FFF2-40B4-BE49-F238E27FC236}">
                <a16:creationId xmlns:a16="http://schemas.microsoft.com/office/drawing/2014/main" id="{4C3CFF53-FC14-483F-8867-3D166338B009}"/>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52090" y="1229947"/>
            <a:ext cx="2548221" cy="2543994"/>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60461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6" name="Скругленный прямоугольник 15">
            <a:hlinkClick r:id="rId3" action="ppaction://hlinksldjump"/>
            <a:extLst>
              <a:ext uri="{FF2B5EF4-FFF2-40B4-BE49-F238E27FC236}">
                <a16:creationId xmlns:a16="http://schemas.microsoft.com/office/drawing/2014/main" id="{B2355522-306B-4228-8B8A-4D8DA2F0C471}"/>
              </a:ext>
            </a:extLst>
          </p:cNvPr>
          <p:cNvSpPr/>
          <p:nvPr/>
        </p:nvSpPr>
        <p:spPr>
          <a:xfrm>
            <a:off x="6595937"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11" name="Прямоугольник 10">
            <a:extLst>
              <a:ext uri="{FF2B5EF4-FFF2-40B4-BE49-F238E27FC236}">
                <a16:creationId xmlns:a16="http://schemas.microsoft.com/office/drawing/2014/main" id="{109126BD-4797-4742-96CC-8F096A93A8B3}"/>
              </a:ext>
            </a:extLst>
          </p:cNvPr>
          <p:cNvSpPr/>
          <p:nvPr/>
        </p:nvSpPr>
        <p:spPr>
          <a:xfrm>
            <a:off x="294381" y="927819"/>
            <a:ext cx="5444313" cy="3616375"/>
          </a:xfrm>
          <a:prstGeom prst="rect">
            <a:avLst/>
          </a:prstGeom>
        </p:spPr>
        <p:txBody>
          <a:bodyPr wrap="square" lIns="0" tIns="0" rIns="0" bIns="0">
            <a:spAutoFit/>
          </a:bodyPr>
          <a:lstStyle/>
          <a:p>
            <a:pPr defTabSz="1625478"/>
            <a:r>
              <a:rPr lang="ru-RU" sz="3200">
                <a:solidFill>
                  <a:prstClr val="white"/>
                </a:solidFill>
                <a:latin typeface="Roboto Slab"/>
              </a:rPr>
              <a:t>Свинья</a:t>
            </a:r>
          </a:p>
          <a:p>
            <a:pPr defTabSz="1625478"/>
            <a:endParaRPr lang="ru-RU" sz="700">
              <a:solidFill>
                <a:prstClr val="white"/>
              </a:solidFill>
              <a:latin typeface="Roboto Slab"/>
            </a:endParaRPr>
          </a:p>
          <a:p>
            <a:pPr defTabSz="1625478"/>
            <a:r>
              <a:rPr lang="ru-RU" sz="1400">
                <a:solidFill>
                  <a:prstClr val="white"/>
                </a:solidFill>
              </a:rPr>
              <a:t>Древнерусский термин, обозначавший атакующее боевое построение рыцарского войска в виде тупоконечного клина.</a:t>
            </a:r>
            <a:br>
              <a:rPr lang="ru-RU" sz="1400">
                <a:solidFill>
                  <a:prstClr val="white"/>
                </a:solidFill>
              </a:rPr>
            </a:br>
            <a:endParaRPr lang="ru-RU" sz="1400">
              <a:solidFill>
                <a:prstClr val="white"/>
              </a:solidFill>
            </a:endParaRPr>
          </a:p>
          <a:p>
            <a:pPr defTabSz="1625478"/>
            <a:r>
              <a:rPr lang="ru-RU" sz="1400">
                <a:solidFill>
                  <a:prstClr val="white"/>
                </a:solidFill>
              </a:rPr>
              <a:t>По крайней мере, такой трактовке придерживались Карамзин и Соловьёв, но не Татищев. Термин дважды встречается в Новгородской летописи старшего извода при описании действий рыцарской кавалерии в Ледовом побоище и </a:t>
            </a:r>
            <a:r>
              <a:rPr lang="ru-RU" sz="1400" err="1">
                <a:solidFill>
                  <a:prstClr val="white"/>
                </a:solidFill>
              </a:rPr>
              <a:t>Раковорской</a:t>
            </a:r>
            <a:r>
              <a:rPr lang="ru-RU" sz="1400">
                <a:solidFill>
                  <a:prstClr val="white"/>
                </a:solidFill>
              </a:rPr>
              <a:t> битве (в первом случае кавалерии, усиленной пехотой). </a:t>
            </a:r>
          </a:p>
          <a:p>
            <a:pPr defTabSz="1625478"/>
            <a:endParaRPr lang="ru-RU" sz="1400">
              <a:solidFill>
                <a:prstClr val="white"/>
              </a:solidFill>
            </a:endParaRPr>
          </a:p>
          <a:p>
            <a:pPr defTabSz="1625478"/>
            <a:r>
              <a:rPr lang="ru-RU" sz="1400">
                <a:solidFill>
                  <a:prstClr val="white"/>
                </a:solidFill>
              </a:rPr>
              <a:t>При этом сохранившиеся описания тактики орденского войска в Ливонской рифмованной хронике, Ливонской хронике Генриха сведений о подобном построении не содержат. </a:t>
            </a:r>
          </a:p>
        </p:txBody>
      </p:sp>
      <p:pic>
        <p:nvPicPr>
          <p:cNvPr id="12" name="Picture 4">
            <a:extLst>
              <a:ext uri="{FF2B5EF4-FFF2-40B4-BE49-F238E27FC236}">
                <a16:creationId xmlns:a16="http://schemas.microsoft.com/office/drawing/2014/main" id="{FF7BCB3C-AC20-46EE-958F-3084DDFB3F57}"/>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52090" y="1229947"/>
            <a:ext cx="2548221" cy="2543994"/>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2919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799772" y="1314472"/>
            <a:ext cx="7569200" cy="822597"/>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Знаменитое литературное произведение агиографического жанра, написанное в XIII веке, главным героем которого является великий князь Александр Невский.</a:t>
            </a:r>
          </a:p>
        </p:txBody>
      </p:sp>
      <p:sp>
        <p:nvSpPr>
          <p:cNvPr id="13" name="Скругленный прямоугольник 12">
            <a:hlinkClick r:id="rId3" action="ppaction://hlinksldjump"/>
          </p:cNvPr>
          <p:cNvSpPr/>
          <p:nvPr/>
        </p:nvSpPr>
        <p:spPr>
          <a:xfrm>
            <a:off x="1859147" y="2728157"/>
            <a:ext cx="2520000" cy="101833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Повесть о житии Александра Невского</a:t>
            </a:r>
          </a:p>
        </p:txBody>
      </p:sp>
      <p:sp>
        <p:nvSpPr>
          <p:cNvPr id="8" name="Скругленный прямоугольник 7">
            <a:hlinkClick r:id="rId4" action="ppaction://hlinksldjump"/>
          </p:cNvPr>
          <p:cNvSpPr/>
          <p:nvPr/>
        </p:nvSpPr>
        <p:spPr>
          <a:xfrm>
            <a:off x="4788850" y="3906412"/>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Слово о законе и благодати</a:t>
            </a:r>
          </a:p>
        </p:txBody>
      </p:sp>
      <p:sp>
        <p:nvSpPr>
          <p:cNvPr id="9" name="Скругленный прямоугольник 8">
            <a:hlinkClick r:id="rId4" action="ppaction://hlinksldjump"/>
          </p:cNvPr>
          <p:cNvSpPr/>
          <p:nvPr/>
        </p:nvSpPr>
        <p:spPr>
          <a:xfrm>
            <a:off x="4764853" y="2710852"/>
            <a:ext cx="2520000" cy="101833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Моление князя Александра Невского</a:t>
            </a:r>
          </a:p>
        </p:txBody>
      </p:sp>
      <p:sp>
        <p:nvSpPr>
          <p:cNvPr id="11" name="Скругленный прямоугольник 10">
            <a:hlinkClick r:id="rId4" action="ppaction://hlinksldjump"/>
          </p:cNvPr>
          <p:cNvSpPr/>
          <p:nvPr/>
        </p:nvSpPr>
        <p:spPr>
          <a:xfrm>
            <a:off x="1835150" y="3906412"/>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bg1"/>
                </a:solidFill>
                <a:latin typeface="+mj-lt"/>
              </a:rPr>
              <a:t>Слово о житии Земли Русской</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8736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9DC54402-465D-4B7C-941A-63B659116DB5}"/>
              </a:ext>
            </a:extLst>
          </p:cNvPr>
          <p:cNvSpPr/>
          <p:nvPr/>
        </p:nvSpPr>
        <p:spPr>
          <a:xfrm>
            <a:off x="6647575"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3" name="Picture 4">
            <a:extLst>
              <a:ext uri="{FF2B5EF4-FFF2-40B4-BE49-F238E27FC236}">
                <a16:creationId xmlns:a16="http://schemas.microsoft.com/office/drawing/2014/main" id="{0F1BFDA1-E697-4F1A-A085-C3FA1F62307F}"/>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9838" y="1156324"/>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AAEAE239-AB45-4A08-B4E8-5AFC881586BF}"/>
              </a:ext>
            </a:extLst>
          </p:cNvPr>
          <p:cNvSpPr/>
          <p:nvPr/>
        </p:nvSpPr>
        <p:spPr>
          <a:xfrm>
            <a:off x="300819" y="852185"/>
            <a:ext cx="5810207" cy="4031873"/>
          </a:xfrm>
          <a:prstGeom prst="rect">
            <a:avLst/>
          </a:prstGeom>
        </p:spPr>
        <p:txBody>
          <a:bodyPr wrap="square" lIns="0" tIns="0" rIns="0" bIns="0">
            <a:spAutoFit/>
          </a:bodyPr>
          <a:lstStyle/>
          <a:p>
            <a:pPr defTabSz="1625478"/>
            <a:r>
              <a:rPr lang="ru-RU" sz="2000" dirty="0">
                <a:solidFill>
                  <a:prstClr val="white"/>
                </a:solidFill>
                <a:latin typeface="Roboto Slab"/>
              </a:rPr>
              <a:t>«Повесть о житии и о храбрости благоверного и великого князя Александра», или «Повесть о житии Александра Невского»</a:t>
            </a:r>
            <a:endParaRPr lang="ru-RU" sz="500" dirty="0">
              <a:solidFill>
                <a:prstClr val="white"/>
              </a:solidFill>
            </a:endParaRPr>
          </a:p>
          <a:p>
            <a:pPr defTabSz="1625478"/>
            <a:endParaRPr lang="ru-RU" sz="1400" dirty="0">
              <a:solidFill>
                <a:prstClr val="white"/>
              </a:solidFill>
            </a:endParaRPr>
          </a:p>
          <a:p>
            <a:pPr defTabSz="1625478"/>
            <a:r>
              <a:rPr lang="ru-RU" sz="1400" dirty="0">
                <a:solidFill>
                  <a:prstClr val="white"/>
                </a:solidFill>
              </a:rPr>
              <a:t>Литературное произведение XIII века, агиографического жанра. Главный герой произведения – великий князь Александр Невский. Принято считать, что написана повесть не позднее 80-х годов XIII века в монастыре Рождества Богородицы во Владимире, где был погребён князь Александр Невский. </a:t>
            </a:r>
          </a:p>
          <a:p>
            <a:pPr defTabSz="1625478"/>
            <a:endParaRPr lang="ru-RU" sz="1400" dirty="0">
              <a:solidFill>
                <a:prstClr val="white"/>
              </a:solidFill>
            </a:endParaRPr>
          </a:p>
          <a:p>
            <a:pPr defTabSz="1625478"/>
            <a:r>
              <a:rPr lang="ru-RU" sz="1400" dirty="0">
                <a:solidFill>
                  <a:prstClr val="white"/>
                </a:solidFill>
              </a:rPr>
              <a:t>По предположению академика Д. С. Лихачёва, в создании произведения принимал участие митрополит Кирилл: «Вне всякого сомнения, Кирилл имел отношение к составлению жизнеописания Александра. Он мог быть и автором, но, вернее всего, он заказал житие кому-нибудь из проживавших на севере </a:t>
            </a:r>
            <a:r>
              <a:rPr lang="ru-RU" sz="1400" dirty="0" err="1">
                <a:solidFill>
                  <a:prstClr val="white"/>
                </a:solidFill>
              </a:rPr>
              <a:t>галицких</a:t>
            </a:r>
            <a:r>
              <a:rPr lang="ru-RU" sz="1400" dirty="0">
                <a:solidFill>
                  <a:prstClr val="white"/>
                </a:solidFill>
              </a:rPr>
              <a:t> книжников».</a:t>
            </a:r>
            <a:endParaRPr lang="ru-RU" sz="1600" dirty="0">
              <a:solidFill>
                <a:prstClr val="white"/>
              </a:solidFill>
              <a:latin typeface="+mj-lt"/>
            </a:endParaRPr>
          </a:p>
        </p:txBody>
      </p:sp>
    </p:spTree>
    <p:extLst>
      <p:ext uri="{BB962C8B-B14F-4D97-AF65-F5344CB8AC3E}">
        <p14:creationId xmlns:p14="http://schemas.microsoft.com/office/powerpoint/2010/main" val="90425029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12" name="Скругленный прямоугольник 15">
            <a:hlinkClick r:id="rId3" action="ppaction://hlinksldjump"/>
            <a:extLst>
              <a:ext uri="{FF2B5EF4-FFF2-40B4-BE49-F238E27FC236}">
                <a16:creationId xmlns:a16="http://schemas.microsoft.com/office/drawing/2014/main" id="{2284D908-6B74-433C-B48C-4AC4B676D95D}"/>
              </a:ext>
            </a:extLst>
          </p:cNvPr>
          <p:cNvSpPr/>
          <p:nvPr/>
        </p:nvSpPr>
        <p:spPr>
          <a:xfrm>
            <a:off x="6647575" y="4370371"/>
            <a:ext cx="1660526" cy="388379"/>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100">
                <a:solidFill>
                  <a:schemeClr val="tx1"/>
                </a:solidFill>
              </a:rPr>
              <a:t>Вернуться назад</a:t>
            </a:r>
          </a:p>
        </p:txBody>
      </p:sp>
      <p:sp>
        <p:nvSpPr>
          <p:cNvPr id="11" name="Прямоугольник 10">
            <a:extLst>
              <a:ext uri="{FF2B5EF4-FFF2-40B4-BE49-F238E27FC236}">
                <a16:creationId xmlns:a16="http://schemas.microsoft.com/office/drawing/2014/main" id="{E2D50FA6-37F8-4C42-9645-05C26F22845A}"/>
              </a:ext>
            </a:extLst>
          </p:cNvPr>
          <p:cNvSpPr/>
          <p:nvPr/>
        </p:nvSpPr>
        <p:spPr>
          <a:xfrm>
            <a:off x="300819" y="852185"/>
            <a:ext cx="5810207" cy="4031873"/>
          </a:xfrm>
          <a:prstGeom prst="rect">
            <a:avLst/>
          </a:prstGeom>
        </p:spPr>
        <p:txBody>
          <a:bodyPr wrap="square" lIns="0" tIns="0" rIns="0" bIns="0">
            <a:spAutoFit/>
          </a:bodyPr>
          <a:lstStyle/>
          <a:p>
            <a:pPr defTabSz="1625478"/>
            <a:r>
              <a:rPr lang="ru-RU" sz="2000">
                <a:solidFill>
                  <a:prstClr val="white"/>
                </a:solidFill>
                <a:latin typeface="Roboto Slab"/>
              </a:rPr>
              <a:t>«Повесть о житии и о храбрости благоверного и великого князя Александра», или «Повесть о житии Александра Невского»</a:t>
            </a:r>
            <a:endParaRPr lang="ru-RU" sz="500">
              <a:solidFill>
                <a:prstClr val="white"/>
              </a:solidFill>
            </a:endParaRPr>
          </a:p>
          <a:p>
            <a:pPr defTabSz="1625478"/>
            <a:endParaRPr lang="ru-RU" sz="1400">
              <a:solidFill>
                <a:prstClr val="white"/>
              </a:solidFill>
            </a:endParaRPr>
          </a:p>
          <a:p>
            <a:pPr defTabSz="1625478"/>
            <a:r>
              <a:rPr lang="ru-RU" sz="1400">
                <a:solidFill>
                  <a:prstClr val="white"/>
                </a:solidFill>
              </a:rPr>
              <a:t>Литературное произведение XIII века, агиографического жанра. Главный герой произведения – великий князь Александр Невский. Принято считать, что написана повесть не позднее 80-х годов XIII века в монастыре Рождества Богородицы во Владимире, где был погребён князь Александр Невский. </a:t>
            </a:r>
          </a:p>
          <a:p>
            <a:pPr defTabSz="1625478"/>
            <a:endParaRPr lang="ru-RU" sz="1400">
              <a:solidFill>
                <a:prstClr val="white"/>
              </a:solidFill>
            </a:endParaRPr>
          </a:p>
          <a:p>
            <a:pPr defTabSz="1625478"/>
            <a:r>
              <a:rPr lang="ru-RU" sz="1400">
                <a:solidFill>
                  <a:prstClr val="white"/>
                </a:solidFill>
              </a:rPr>
              <a:t>По предположению академика Д. С. Лихачёва, в создании произведения принимал участие митрополит Кирилл: «Вне всякого сомнения, Кирилл имел отношение к составлению жизнеописания Александра. Он мог быть и автором, но, вернее всего, он заказал житие кому-нибудь из проживавших на севере </a:t>
            </a:r>
            <a:r>
              <a:rPr lang="ru-RU" sz="1400" err="1">
                <a:solidFill>
                  <a:prstClr val="white"/>
                </a:solidFill>
              </a:rPr>
              <a:t>галицких</a:t>
            </a:r>
            <a:r>
              <a:rPr lang="ru-RU" sz="1400">
                <a:solidFill>
                  <a:prstClr val="white"/>
                </a:solidFill>
              </a:rPr>
              <a:t> книжников».</a:t>
            </a:r>
            <a:endParaRPr lang="ru-RU" sz="1600">
              <a:solidFill>
                <a:prstClr val="white"/>
              </a:solidFill>
              <a:latin typeface="+mj-lt"/>
            </a:endParaRPr>
          </a:p>
        </p:txBody>
      </p:sp>
      <p:pic>
        <p:nvPicPr>
          <p:cNvPr id="13" name="Picture 4">
            <a:extLst>
              <a:ext uri="{FF2B5EF4-FFF2-40B4-BE49-F238E27FC236}">
                <a16:creationId xmlns:a16="http://schemas.microsoft.com/office/drawing/2014/main" id="{E3101919-8E66-43CE-92E4-34C74E71F21E}"/>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9838" y="1156324"/>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9660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828793" y="1746327"/>
            <a:ext cx="7317178" cy="261162"/>
          </a:xfrm>
          <a:prstGeom prst="rect">
            <a:avLst/>
          </a:prstGeom>
          <a:ln>
            <a:noFill/>
          </a:ln>
        </p:spPr>
        <p:txBody>
          <a:bodyPr wrap="square" lIns="0" tIns="0" rIns="0" bIns="0" anchor="t" anchorCtr="0">
            <a:spAutoFit/>
          </a:bodyPr>
          <a:lstStyle/>
          <a:p>
            <a:pPr algn="ctr">
              <a:lnSpc>
                <a:spcPct val="114000"/>
              </a:lnSpc>
            </a:pPr>
            <a:r>
              <a:rPr lang="ru-RU" sz="1600">
                <a:solidFill>
                  <a:schemeClr val="bg1"/>
                </a:solidFill>
                <a:latin typeface="+mj-lt"/>
              </a:rPr>
              <a:t>В каком городе родился Александр Невский?</a:t>
            </a:r>
          </a:p>
        </p:txBody>
      </p:sp>
      <p:sp>
        <p:nvSpPr>
          <p:cNvPr id="13" name="Скругленный прямоугольник 12">
            <a:hlinkClick r:id="rId3" action="ppaction://hlinksldjump"/>
          </p:cNvPr>
          <p:cNvSpPr/>
          <p:nvPr/>
        </p:nvSpPr>
        <p:spPr>
          <a:xfrm>
            <a:off x="1738558" y="3439770"/>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 Киеве</a:t>
            </a:r>
          </a:p>
        </p:txBody>
      </p:sp>
      <p:sp>
        <p:nvSpPr>
          <p:cNvPr id="8" name="Скругленный прямоугольник 7">
            <a:hlinkClick r:id="rId4" action="ppaction://hlinksldjump"/>
          </p:cNvPr>
          <p:cNvSpPr/>
          <p:nvPr/>
        </p:nvSpPr>
        <p:spPr>
          <a:xfrm>
            <a:off x="4436771" y="4081253"/>
            <a:ext cx="3213368"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 Переславле-Залесском</a:t>
            </a:r>
          </a:p>
        </p:txBody>
      </p:sp>
      <p:sp>
        <p:nvSpPr>
          <p:cNvPr id="9" name="Скругленный прямоугольник 8">
            <a:hlinkClick r:id="rId3" action="ppaction://hlinksldjump"/>
          </p:cNvPr>
          <p:cNvSpPr/>
          <p:nvPr/>
        </p:nvSpPr>
        <p:spPr>
          <a:xfrm>
            <a:off x="4443210" y="3439770"/>
            <a:ext cx="32148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 Новгороде</a:t>
            </a:r>
          </a:p>
        </p:txBody>
      </p:sp>
      <p:sp>
        <p:nvSpPr>
          <p:cNvPr id="11" name="Скругленный прямоугольник 10">
            <a:hlinkClick r:id="rId3" action="ppaction://hlinksldjump"/>
          </p:cNvPr>
          <p:cNvSpPr/>
          <p:nvPr/>
        </p:nvSpPr>
        <p:spPr>
          <a:xfrm>
            <a:off x="1738558" y="4074813"/>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 Пскове</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5789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2164F755-4441-4CCE-B4A2-C7CF0CDB08BA}"/>
              </a:ext>
            </a:extLst>
          </p:cNvPr>
          <p:cNvSpPr/>
          <p:nvPr/>
        </p:nvSpPr>
        <p:spPr>
          <a:xfrm>
            <a:off x="6589620"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4" name="Picture 4">
            <a:extLst>
              <a:ext uri="{FF2B5EF4-FFF2-40B4-BE49-F238E27FC236}">
                <a16:creationId xmlns:a16="http://schemas.microsoft.com/office/drawing/2014/main" id="{B023514D-A1DB-403F-B874-D51DCF79FE92}"/>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7972" r="7558"/>
          <a:stretch/>
        </p:blipFill>
        <p:spPr bwMode="auto">
          <a:xfrm>
            <a:off x="6141883" y="127198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6F160EAC-7B3C-4775-95CB-EA0A39DCFF0E}"/>
              </a:ext>
            </a:extLst>
          </p:cNvPr>
          <p:cNvSpPr/>
          <p:nvPr/>
        </p:nvSpPr>
        <p:spPr>
          <a:xfrm>
            <a:off x="300821" y="1349652"/>
            <a:ext cx="5346566" cy="2400657"/>
          </a:xfrm>
          <a:prstGeom prst="rect">
            <a:avLst/>
          </a:prstGeom>
        </p:spPr>
        <p:txBody>
          <a:bodyPr wrap="square" lIns="0" tIns="0" rIns="0" bIns="0">
            <a:spAutoFit/>
          </a:bodyPr>
          <a:lstStyle/>
          <a:p>
            <a:pPr defTabSz="1625478"/>
            <a:r>
              <a:rPr lang="ru-RU" sz="3200" dirty="0">
                <a:solidFill>
                  <a:prstClr val="white"/>
                </a:solidFill>
                <a:latin typeface="Roboto Slab"/>
              </a:rPr>
              <a:t>Переславль-Залесский</a:t>
            </a:r>
          </a:p>
          <a:p>
            <a:pPr defTabSz="1625478"/>
            <a:endParaRPr lang="ru-RU" sz="700" dirty="0">
              <a:solidFill>
                <a:prstClr val="white"/>
              </a:solidFill>
              <a:latin typeface="Roboto Slab"/>
            </a:endParaRPr>
          </a:p>
          <a:p>
            <a:pPr defTabSz="1625478"/>
            <a:r>
              <a:rPr lang="ru-RU" sz="1300" dirty="0">
                <a:solidFill>
                  <a:prstClr val="white"/>
                </a:solidFill>
              </a:rPr>
              <a:t>Александр был вторым сыном </a:t>
            </a:r>
            <a:r>
              <a:rPr lang="ru-RU" sz="1300" dirty="0" err="1">
                <a:solidFill>
                  <a:prstClr val="white"/>
                </a:solidFill>
              </a:rPr>
              <a:t>переяславского</a:t>
            </a:r>
            <a:r>
              <a:rPr lang="ru-RU" sz="1300" dirty="0">
                <a:solidFill>
                  <a:prstClr val="white"/>
                </a:solidFill>
              </a:rPr>
              <a:t> князя (позже великого князя киевского и владимирского) Ярослава Всеволодовича и Ростиславы (Феодосии) </a:t>
            </a:r>
            <a:r>
              <a:rPr lang="ru-RU" sz="1300" dirty="0" err="1">
                <a:solidFill>
                  <a:prstClr val="white"/>
                </a:solidFill>
              </a:rPr>
              <a:t>Мстиславны</a:t>
            </a:r>
            <a:r>
              <a:rPr lang="ru-RU" sz="1300" dirty="0">
                <a:solidFill>
                  <a:prstClr val="white"/>
                </a:solidFill>
              </a:rPr>
              <a:t>, </a:t>
            </a:r>
            <a:r>
              <a:rPr lang="ru-RU" sz="1300" dirty="0" err="1">
                <a:solidFill>
                  <a:prstClr val="white"/>
                </a:solidFill>
              </a:rPr>
              <a:t>торопецкой</a:t>
            </a:r>
            <a:r>
              <a:rPr lang="ru-RU" sz="1300" dirty="0">
                <a:solidFill>
                  <a:prstClr val="white"/>
                </a:solidFill>
              </a:rPr>
              <a:t> княжны, дочери князя новгородского и </a:t>
            </a:r>
            <a:r>
              <a:rPr lang="ru-RU" sz="1300" dirty="0" err="1">
                <a:solidFill>
                  <a:prstClr val="white"/>
                </a:solidFill>
              </a:rPr>
              <a:t>галицкого</a:t>
            </a:r>
            <a:r>
              <a:rPr lang="ru-RU" sz="1300" dirty="0">
                <a:solidFill>
                  <a:prstClr val="white"/>
                </a:solidFill>
              </a:rPr>
              <a:t> Мстислава </a:t>
            </a:r>
            <a:r>
              <a:rPr lang="ru-RU" sz="1300" dirty="0" err="1">
                <a:solidFill>
                  <a:prstClr val="white"/>
                </a:solidFill>
              </a:rPr>
              <a:t>Удатного</a:t>
            </a:r>
            <a:r>
              <a:rPr lang="ru-RU" sz="1300" dirty="0">
                <a:solidFill>
                  <a:prstClr val="white"/>
                </a:solidFill>
              </a:rPr>
              <a:t>. </a:t>
            </a:r>
          </a:p>
          <a:p>
            <a:pPr defTabSz="1625478"/>
            <a:endParaRPr lang="ru-RU" sz="1300" dirty="0">
              <a:solidFill>
                <a:prstClr val="white"/>
              </a:solidFill>
            </a:endParaRPr>
          </a:p>
          <a:p>
            <a:pPr defTabSz="1625478"/>
            <a:r>
              <a:rPr lang="ru-RU" sz="1300" dirty="0">
                <a:solidFill>
                  <a:prstClr val="white"/>
                </a:solidFill>
              </a:rPr>
              <a:t>По мнению историка Ю. К. Бегунова, он родился в Переславле-Залесском 30 мая 1220 года, согласно уточнённым данным историка В. А. Кучкина – 13 мая 1221 года.</a:t>
            </a:r>
            <a:endParaRPr lang="ru-RU" sz="1400" dirty="0">
              <a:solidFill>
                <a:prstClr val="white"/>
              </a:solidFill>
              <a:latin typeface="+mj-lt"/>
            </a:endParaRPr>
          </a:p>
        </p:txBody>
      </p:sp>
    </p:spTree>
    <p:extLst>
      <p:ext uri="{BB962C8B-B14F-4D97-AF65-F5344CB8AC3E}">
        <p14:creationId xmlns:p14="http://schemas.microsoft.com/office/powerpoint/2010/main" val="20083931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CAA76F5D-7CE5-4398-BB4E-76A49A533A65}"/>
              </a:ext>
            </a:extLst>
          </p:cNvPr>
          <p:cNvSpPr/>
          <p:nvPr/>
        </p:nvSpPr>
        <p:spPr>
          <a:xfrm>
            <a:off x="6589620"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9" name="Прямоугольник 8">
            <a:extLst>
              <a:ext uri="{FF2B5EF4-FFF2-40B4-BE49-F238E27FC236}">
                <a16:creationId xmlns:a16="http://schemas.microsoft.com/office/drawing/2014/main" id="{A0D2E8BE-D5FD-4828-A2E5-337D4A982BA5}"/>
              </a:ext>
            </a:extLst>
          </p:cNvPr>
          <p:cNvSpPr/>
          <p:nvPr/>
        </p:nvSpPr>
        <p:spPr>
          <a:xfrm>
            <a:off x="300821" y="1349652"/>
            <a:ext cx="5346566" cy="2400657"/>
          </a:xfrm>
          <a:prstGeom prst="rect">
            <a:avLst/>
          </a:prstGeom>
        </p:spPr>
        <p:txBody>
          <a:bodyPr wrap="square" lIns="0" tIns="0" rIns="0" bIns="0">
            <a:spAutoFit/>
          </a:bodyPr>
          <a:lstStyle/>
          <a:p>
            <a:pPr defTabSz="1625478"/>
            <a:r>
              <a:rPr lang="ru-RU" sz="3200">
                <a:solidFill>
                  <a:prstClr val="white"/>
                </a:solidFill>
                <a:latin typeface="Roboto Slab"/>
              </a:rPr>
              <a:t>Переславль-Залесский</a:t>
            </a:r>
          </a:p>
          <a:p>
            <a:pPr defTabSz="1625478"/>
            <a:endParaRPr lang="ru-RU" sz="700">
              <a:solidFill>
                <a:prstClr val="white"/>
              </a:solidFill>
              <a:latin typeface="Roboto Slab"/>
            </a:endParaRPr>
          </a:p>
          <a:p>
            <a:pPr defTabSz="1625478"/>
            <a:r>
              <a:rPr lang="ru-RU" sz="1300">
                <a:solidFill>
                  <a:prstClr val="white"/>
                </a:solidFill>
              </a:rPr>
              <a:t>Александр был вторым сыном </a:t>
            </a:r>
            <a:r>
              <a:rPr lang="ru-RU" sz="1300" err="1">
                <a:solidFill>
                  <a:prstClr val="white"/>
                </a:solidFill>
              </a:rPr>
              <a:t>переяславского</a:t>
            </a:r>
            <a:r>
              <a:rPr lang="ru-RU" sz="1300">
                <a:solidFill>
                  <a:prstClr val="white"/>
                </a:solidFill>
              </a:rPr>
              <a:t> князя (позже великого князя киевского и владимирского) Ярослава Всеволодовича и Ростиславы (Феодосии) </a:t>
            </a:r>
            <a:r>
              <a:rPr lang="ru-RU" sz="1300" err="1">
                <a:solidFill>
                  <a:prstClr val="white"/>
                </a:solidFill>
              </a:rPr>
              <a:t>Мстиславны</a:t>
            </a:r>
            <a:r>
              <a:rPr lang="ru-RU" sz="1300">
                <a:solidFill>
                  <a:prstClr val="white"/>
                </a:solidFill>
              </a:rPr>
              <a:t>, </a:t>
            </a:r>
            <a:r>
              <a:rPr lang="ru-RU" sz="1300" err="1">
                <a:solidFill>
                  <a:prstClr val="white"/>
                </a:solidFill>
              </a:rPr>
              <a:t>торопецкой</a:t>
            </a:r>
            <a:r>
              <a:rPr lang="ru-RU" sz="1300">
                <a:solidFill>
                  <a:prstClr val="white"/>
                </a:solidFill>
              </a:rPr>
              <a:t> княжны, дочери князя новгородского и </a:t>
            </a:r>
            <a:r>
              <a:rPr lang="ru-RU" sz="1300" err="1">
                <a:solidFill>
                  <a:prstClr val="white"/>
                </a:solidFill>
              </a:rPr>
              <a:t>галицкого</a:t>
            </a:r>
            <a:r>
              <a:rPr lang="ru-RU" sz="1300">
                <a:solidFill>
                  <a:prstClr val="white"/>
                </a:solidFill>
              </a:rPr>
              <a:t> Мстислава </a:t>
            </a:r>
            <a:r>
              <a:rPr lang="ru-RU" sz="1300" err="1">
                <a:solidFill>
                  <a:prstClr val="white"/>
                </a:solidFill>
              </a:rPr>
              <a:t>Удатного</a:t>
            </a:r>
            <a:r>
              <a:rPr lang="ru-RU" sz="1300">
                <a:solidFill>
                  <a:prstClr val="white"/>
                </a:solidFill>
              </a:rPr>
              <a:t>. </a:t>
            </a:r>
          </a:p>
          <a:p>
            <a:pPr defTabSz="1625478"/>
            <a:endParaRPr lang="ru-RU" sz="1300">
              <a:solidFill>
                <a:prstClr val="white"/>
              </a:solidFill>
            </a:endParaRPr>
          </a:p>
          <a:p>
            <a:pPr defTabSz="1625478"/>
            <a:r>
              <a:rPr lang="ru-RU" sz="1300">
                <a:solidFill>
                  <a:prstClr val="white"/>
                </a:solidFill>
              </a:rPr>
              <a:t>По мнению историка Ю. К. Бегунова, он родился в Переславле-Залесском 30 мая 1220 года, согласно уточнённым данным историка В. А. Кучкина – 13 мая 1221 года.</a:t>
            </a:r>
            <a:endParaRPr lang="ru-RU" sz="1400">
              <a:solidFill>
                <a:prstClr val="white"/>
              </a:solidFill>
              <a:latin typeface="+mj-lt"/>
            </a:endParaRPr>
          </a:p>
        </p:txBody>
      </p:sp>
      <p:pic>
        <p:nvPicPr>
          <p:cNvPr id="11" name="Picture 4">
            <a:extLst>
              <a:ext uri="{FF2B5EF4-FFF2-40B4-BE49-F238E27FC236}">
                <a16:creationId xmlns:a16="http://schemas.microsoft.com/office/drawing/2014/main" id="{B023514D-A1DB-403F-B874-D51DCF79FE92}"/>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17972" r="7558"/>
          <a:stretch/>
        </p:blipFill>
        <p:spPr bwMode="auto">
          <a:xfrm>
            <a:off x="6141883" y="127198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45373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015104" y="1131047"/>
            <a:ext cx="6985000" cy="1384033"/>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Дед Александра Невского носил говорящее прозвище, свидетельствовавшее о большой семье – он был отцом 13 детей. Впрочем, его сын Ярослав имел лишь на 1 ребёнка меньше, но подобного прозвища не носил. Назовите прозвище, которым народ наградил Великого князя – деда Александра Невского.</a:t>
            </a:r>
          </a:p>
        </p:txBody>
      </p:sp>
      <p:sp>
        <p:nvSpPr>
          <p:cNvPr id="13" name="Скругленный прямоугольник 12">
            <a:hlinkClick r:id="rId3" action="ppaction://hlinksldjump"/>
          </p:cNvPr>
          <p:cNvSpPr/>
          <p:nvPr/>
        </p:nvSpPr>
        <p:spPr>
          <a:xfrm>
            <a:off x="1796512" y="317560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err="1">
                <a:solidFill>
                  <a:schemeClr val="bg1"/>
                </a:solidFill>
                <a:latin typeface="+mj-lt"/>
              </a:rPr>
              <a:t>Удатный</a:t>
            </a:r>
            <a:endParaRPr lang="ru-RU" sz="1600">
              <a:solidFill>
                <a:schemeClr val="bg1"/>
              </a:solidFill>
              <a:latin typeface="+mj-lt"/>
            </a:endParaRPr>
          </a:p>
        </p:txBody>
      </p:sp>
      <p:sp>
        <p:nvSpPr>
          <p:cNvPr id="8" name="Скругленный прямоугольник 7">
            <a:hlinkClick r:id="rId3" action="ppaction://hlinksldjump"/>
          </p:cNvPr>
          <p:cNvSpPr/>
          <p:nvPr/>
        </p:nvSpPr>
        <p:spPr>
          <a:xfrm>
            <a:off x="4453996" y="3917049"/>
            <a:ext cx="29124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Грозные Очи</a:t>
            </a:r>
          </a:p>
        </p:txBody>
      </p:sp>
      <p:sp>
        <p:nvSpPr>
          <p:cNvPr id="9" name="Скругленный прямоугольник 8">
            <a:hlinkClick r:id="rId3" action="ppaction://hlinksldjump"/>
          </p:cNvPr>
          <p:cNvSpPr/>
          <p:nvPr/>
        </p:nvSpPr>
        <p:spPr>
          <a:xfrm>
            <a:off x="4441119" y="3175606"/>
            <a:ext cx="2912716"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err="1">
                <a:solidFill>
                  <a:schemeClr val="bg1"/>
                </a:solidFill>
                <a:latin typeface="+mj-lt"/>
              </a:rPr>
              <a:t>Хоробрит</a:t>
            </a:r>
            <a:endParaRPr lang="ru-RU" sz="1600">
              <a:solidFill>
                <a:schemeClr val="bg1"/>
              </a:solidFill>
              <a:latin typeface="+mj-lt"/>
            </a:endParaRPr>
          </a:p>
        </p:txBody>
      </p:sp>
      <p:sp>
        <p:nvSpPr>
          <p:cNvPr id="11" name="Скругленный прямоугольник 10">
            <a:hlinkClick r:id="rId4" action="ppaction://hlinksldjump"/>
          </p:cNvPr>
          <p:cNvSpPr/>
          <p:nvPr/>
        </p:nvSpPr>
        <p:spPr>
          <a:xfrm>
            <a:off x="1796512" y="3917049"/>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Большое гнездо</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15310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37C04DFB-F5B9-4132-89AB-01AC1184770E}"/>
              </a:ext>
            </a:extLst>
          </p:cNvPr>
          <p:cNvSpPr/>
          <p:nvPr/>
        </p:nvSpPr>
        <p:spPr>
          <a:xfrm>
            <a:off x="6640800"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11" name="Picture 4">
            <a:extLst>
              <a:ext uri="{FF2B5EF4-FFF2-40B4-BE49-F238E27FC236}">
                <a16:creationId xmlns:a16="http://schemas.microsoft.com/office/drawing/2014/main" id="{81D7F64A-B902-4B1D-A368-7A4D5435975B}"/>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13271" b="7674"/>
          <a:stretch/>
        </p:blipFill>
        <p:spPr bwMode="auto">
          <a:xfrm>
            <a:off x="6184063" y="1209756"/>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59C6C4A1-E302-4F4E-A020-13AC395D21B3}"/>
              </a:ext>
            </a:extLst>
          </p:cNvPr>
          <p:cNvSpPr/>
          <p:nvPr/>
        </p:nvSpPr>
        <p:spPr>
          <a:xfrm>
            <a:off x="240692" y="985266"/>
            <a:ext cx="5978525" cy="3493264"/>
          </a:xfrm>
          <a:prstGeom prst="rect">
            <a:avLst/>
          </a:prstGeom>
        </p:spPr>
        <p:txBody>
          <a:bodyPr wrap="square" lIns="0" tIns="0" rIns="0" bIns="0">
            <a:spAutoFit/>
          </a:bodyPr>
          <a:lstStyle/>
          <a:p>
            <a:pPr defTabSz="1625478"/>
            <a:r>
              <a:rPr lang="ru-RU" sz="2800" dirty="0">
                <a:solidFill>
                  <a:prstClr val="white"/>
                </a:solidFill>
                <a:latin typeface="Roboto Slab"/>
              </a:rPr>
              <a:t>Большое Гнездо</a:t>
            </a:r>
          </a:p>
          <a:p>
            <a:pPr defTabSz="1625478"/>
            <a:endParaRPr lang="ru-RU" sz="700" dirty="0">
              <a:solidFill>
                <a:prstClr val="white"/>
              </a:solidFill>
              <a:latin typeface="Roboto Slab"/>
            </a:endParaRPr>
          </a:p>
          <a:p>
            <a:pPr defTabSz="1625478"/>
            <a:r>
              <a:rPr lang="ru-RU" sz="1600" dirty="0">
                <a:solidFill>
                  <a:prstClr val="white"/>
                </a:solidFill>
              </a:rPr>
              <a:t>Всеволод Юрьевич Большое Гнездо (в крещении Дмитрий, </a:t>
            </a:r>
            <a:r>
              <a:rPr lang="ru-RU" sz="1600" dirty="0" smtClean="0">
                <a:solidFill>
                  <a:prstClr val="white"/>
                </a:solidFill>
              </a:rPr>
              <a:t>1154 – </a:t>
            </a:r>
            <a:r>
              <a:rPr lang="ru-RU" sz="1600" dirty="0">
                <a:solidFill>
                  <a:prstClr val="white"/>
                </a:solidFill>
              </a:rPr>
              <a:t>15 апреля 1212) – великий князь владимирский с 1176 года, до этого в течение 35 дней (с февраля по 24 марта 1173) княжил в Киеве.</a:t>
            </a:r>
          </a:p>
          <a:p>
            <a:pPr defTabSz="1625478"/>
            <a:endParaRPr lang="ru-RU" sz="1600" dirty="0">
              <a:solidFill>
                <a:prstClr val="white"/>
              </a:solidFill>
            </a:endParaRPr>
          </a:p>
          <a:p>
            <a:pPr defTabSz="1625478"/>
            <a:r>
              <a:rPr lang="ru-RU" sz="1600" dirty="0">
                <a:solidFill>
                  <a:prstClr val="white"/>
                </a:solidFill>
              </a:rPr>
              <a:t>Всеволод Юрьевич – сын Юрия Долгорукого, младший брат Андрея </a:t>
            </a:r>
            <a:r>
              <a:rPr lang="ru-RU" sz="1600" dirty="0" err="1">
                <a:solidFill>
                  <a:prstClr val="white"/>
                </a:solidFill>
              </a:rPr>
              <a:t>Боголюбского</a:t>
            </a:r>
            <a:r>
              <a:rPr lang="ru-RU" sz="1600" dirty="0">
                <a:solidFill>
                  <a:prstClr val="white"/>
                </a:solidFill>
              </a:rPr>
              <a:t>. При нём Великое княжество Владимирское достигло наивысшего могущества. </a:t>
            </a:r>
          </a:p>
          <a:p>
            <a:pPr defTabSz="1625478"/>
            <a:endParaRPr lang="ru-RU" sz="1600" dirty="0">
              <a:solidFill>
                <a:prstClr val="white"/>
              </a:solidFill>
            </a:endParaRPr>
          </a:p>
          <a:p>
            <a:pPr defTabSz="1625478"/>
            <a:r>
              <a:rPr lang="ru-RU" sz="1600" dirty="0">
                <a:solidFill>
                  <a:prstClr val="white"/>
                </a:solidFill>
              </a:rPr>
              <a:t>Получил прозвище «Большое Гнездо», потому что имел большое </a:t>
            </a:r>
            <a:r>
              <a:rPr lang="ru-RU" sz="1600" dirty="0" smtClean="0">
                <a:solidFill>
                  <a:prstClr val="white"/>
                </a:solidFill>
              </a:rPr>
              <a:t>потомство </a:t>
            </a:r>
            <a:r>
              <a:rPr lang="ru-RU" sz="1600" dirty="0">
                <a:solidFill>
                  <a:prstClr val="white"/>
                </a:solidFill>
              </a:rPr>
              <a:t>– 12 детей, в том числе восьмерых сыновей.</a:t>
            </a:r>
          </a:p>
        </p:txBody>
      </p:sp>
    </p:spTree>
    <p:extLst>
      <p:ext uri="{BB962C8B-B14F-4D97-AF65-F5344CB8AC3E}">
        <p14:creationId xmlns:p14="http://schemas.microsoft.com/office/powerpoint/2010/main" val="36738777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93913784-1A49-47E5-A0CE-95C9AF1CFB65}"/>
              </a:ext>
            </a:extLst>
          </p:cNvPr>
          <p:cNvSpPr/>
          <p:nvPr/>
        </p:nvSpPr>
        <p:spPr>
          <a:xfrm>
            <a:off x="6640800"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81D7F64A-B902-4B1D-A368-7A4D5435975B}"/>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t="13271" b="7674"/>
          <a:stretch/>
        </p:blipFill>
        <p:spPr bwMode="auto">
          <a:xfrm>
            <a:off x="6184063" y="1209756"/>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2" name="Прямоугольник 11">
            <a:extLst>
              <a:ext uri="{FF2B5EF4-FFF2-40B4-BE49-F238E27FC236}">
                <a16:creationId xmlns:a16="http://schemas.microsoft.com/office/drawing/2014/main" id="{FA8F456D-85E6-4B1B-8054-B957969C39CD}"/>
              </a:ext>
            </a:extLst>
          </p:cNvPr>
          <p:cNvSpPr/>
          <p:nvPr/>
        </p:nvSpPr>
        <p:spPr>
          <a:xfrm>
            <a:off x="240692" y="985266"/>
            <a:ext cx="5978525" cy="3493264"/>
          </a:xfrm>
          <a:prstGeom prst="rect">
            <a:avLst/>
          </a:prstGeom>
        </p:spPr>
        <p:txBody>
          <a:bodyPr wrap="square" lIns="0" tIns="0" rIns="0" bIns="0">
            <a:spAutoFit/>
          </a:bodyPr>
          <a:lstStyle/>
          <a:p>
            <a:pPr defTabSz="1625478"/>
            <a:r>
              <a:rPr lang="ru-RU" sz="2800">
                <a:solidFill>
                  <a:prstClr val="white"/>
                </a:solidFill>
                <a:latin typeface="Roboto Slab"/>
              </a:rPr>
              <a:t>Большое Гнездо</a:t>
            </a:r>
          </a:p>
          <a:p>
            <a:pPr defTabSz="1625478"/>
            <a:endParaRPr lang="ru-RU" sz="700">
              <a:solidFill>
                <a:prstClr val="white"/>
              </a:solidFill>
              <a:latin typeface="Roboto Slab"/>
            </a:endParaRPr>
          </a:p>
          <a:p>
            <a:pPr defTabSz="1625478"/>
            <a:r>
              <a:rPr lang="ru-RU" sz="1600">
                <a:solidFill>
                  <a:prstClr val="white"/>
                </a:solidFill>
              </a:rPr>
              <a:t>Всеволод Юрьевич Большое Гнездо (в крещении Дмитрий, 1154 – 15 апреля 1212) – великий князь владимирский с 1176 года, до этого в течение 35 дней (с февраля по 24 марта 1173) княжил в Киеве.</a:t>
            </a:r>
          </a:p>
          <a:p>
            <a:pPr defTabSz="1625478"/>
            <a:endParaRPr lang="ru-RU" sz="1600">
              <a:solidFill>
                <a:prstClr val="white"/>
              </a:solidFill>
            </a:endParaRPr>
          </a:p>
          <a:p>
            <a:pPr defTabSz="1625478"/>
            <a:r>
              <a:rPr lang="ru-RU" sz="1600">
                <a:solidFill>
                  <a:prstClr val="white"/>
                </a:solidFill>
              </a:rPr>
              <a:t>Всеволод Юрьевич – сын Юрия Долгорукого, младший брат Андрея </a:t>
            </a:r>
            <a:r>
              <a:rPr lang="ru-RU" sz="1600" err="1">
                <a:solidFill>
                  <a:prstClr val="white"/>
                </a:solidFill>
              </a:rPr>
              <a:t>Боголюбского</a:t>
            </a:r>
            <a:r>
              <a:rPr lang="ru-RU" sz="1600">
                <a:solidFill>
                  <a:prstClr val="white"/>
                </a:solidFill>
              </a:rPr>
              <a:t>. При нём Великое княжество Владимирское достигло наивысшего могущества. </a:t>
            </a:r>
          </a:p>
          <a:p>
            <a:pPr defTabSz="1625478"/>
            <a:endParaRPr lang="ru-RU" sz="1600">
              <a:solidFill>
                <a:prstClr val="white"/>
              </a:solidFill>
            </a:endParaRPr>
          </a:p>
          <a:p>
            <a:pPr defTabSz="1625478"/>
            <a:r>
              <a:rPr lang="ru-RU" sz="1600">
                <a:solidFill>
                  <a:prstClr val="white"/>
                </a:solidFill>
              </a:rPr>
              <a:t>Получил прозвище «Большое Гнездо», потому что имел большое потомство </a:t>
            </a:r>
            <a:r>
              <a:rPr lang="ru-RU" sz="1600" smtClean="0">
                <a:solidFill>
                  <a:prstClr val="white"/>
                </a:solidFill>
              </a:rPr>
              <a:t>– </a:t>
            </a:r>
            <a:r>
              <a:rPr lang="ru-RU" sz="1600">
                <a:solidFill>
                  <a:prstClr val="white"/>
                </a:solidFill>
              </a:rPr>
              <a:t>12 детей, в том числе восьмерых сыновей.</a:t>
            </a:r>
          </a:p>
        </p:txBody>
      </p:sp>
    </p:spTree>
    <p:extLst>
      <p:ext uri="{BB962C8B-B14F-4D97-AF65-F5344CB8AC3E}">
        <p14:creationId xmlns:p14="http://schemas.microsoft.com/office/powerpoint/2010/main" val="25143668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758825" y="906999"/>
            <a:ext cx="7626350" cy="1965025"/>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июле 1240 года отряды новгородцев под командованием Александра одержали победу над шведами, вставшими лагерем у устья Ижоры. После этой битвы князь получил почётное прозвище «Невский». Несмотря на это, зимой 1240–1241 годов новгородцы выгнали Александра в </a:t>
            </a:r>
            <a:r>
              <a:rPr lang="ru-RU" sz="1600" dirty="0" err="1">
                <a:solidFill>
                  <a:schemeClr val="bg1"/>
                </a:solidFill>
                <a:latin typeface="+mj-lt"/>
              </a:rPr>
              <a:t>Переяславль</a:t>
            </a:r>
            <a:r>
              <a:rPr lang="ru-RU" sz="1600" dirty="0">
                <a:solidFill>
                  <a:schemeClr val="bg1"/>
                </a:solidFill>
                <a:latin typeface="+mj-lt"/>
              </a:rPr>
              <a:t>-Залесский, а после просили князя Ярослава о помощи. Кого из сыновей Великий князь Ярослав хотел отправить править вместо Александра?</a:t>
            </a:r>
          </a:p>
        </p:txBody>
      </p:sp>
      <p:sp>
        <p:nvSpPr>
          <p:cNvPr id="13" name="Скругленный прямоугольник 12">
            <a:hlinkClick r:id="rId4" action="ppaction://hlinksldjump"/>
          </p:cNvPr>
          <p:cNvSpPr/>
          <p:nvPr/>
        </p:nvSpPr>
        <p:spPr>
          <a:xfrm>
            <a:off x="1843695" y="337569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Андрея</a:t>
            </a:r>
          </a:p>
        </p:txBody>
      </p:sp>
      <p:sp>
        <p:nvSpPr>
          <p:cNvPr id="8" name="Скругленный прямоугольник 7">
            <a:hlinkClick r:id="rId5" action="ppaction://hlinksldjump"/>
          </p:cNvPr>
          <p:cNvSpPr/>
          <p:nvPr/>
        </p:nvSpPr>
        <p:spPr>
          <a:xfrm>
            <a:off x="4788850" y="416556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Василия</a:t>
            </a:r>
          </a:p>
        </p:txBody>
      </p:sp>
      <p:sp>
        <p:nvSpPr>
          <p:cNvPr id="9" name="Скругленный прямоугольник 8">
            <a:hlinkClick r:id="rId5" action="ppaction://hlinksldjump"/>
          </p:cNvPr>
          <p:cNvSpPr/>
          <p:nvPr/>
        </p:nvSpPr>
        <p:spPr>
          <a:xfrm>
            <a:off x="4797395" y="337569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bg1"/>
                </a:solidFill>
                <a:latin typeface="+mj-lt"/>
              </a:rPr>
              <a:t>Фёдора</a:t>
            </a:r>
            <a:endParaRPr lang="ru-RU" sz="1600" dirty="0">
              <a:solidFill>
                <a:schemeClr val="bg1"/>
              </a:solidFill>
              <a:latin typeface="+mj-lt"/>
            </a:endParaRPr>
          </a:p>
        </p:txBody>
      </p:sp>
      <p:sp>
        <p:nvSpPr>
          <p:cNvPr id="11" name="Скругленный прямоугольник 10">
            <a:hlinkClick r:id="rId5" action="ppaction://hlinksldjump"/>
          </p:cNvPr>
          <p:cNvSpPr/>
          <p:nvPr/>
        </p:nvSpPr>
        <p:spPr>
          <a:xfrm>
            <a:off x="1835150" y="416556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Михаила</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0727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4" action="ppaction://hlinksldjump"/>
            <a:extLst>
              <a:ext uri="{FF2B5EF4-FFF2-40B4-BE49-F238E27FC236}">
                <a16:creationId xmlns:a16="http://schemas.microsoft.com/office/drawing/2014/main" id="{F276B2EB-19B3-4179-94DC-90A683354737}"/>
              </a:ext>
            </a:extLst>
          </p:cNvPr>
          <p:cNvSpPr/>
          <p:nvPr/>
        </p:nvSpPr>
        <p:spPr>
          <a:xfrm>
            <a:off x="671312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2623BCA1-22ED-4F1A-BE5F-9DA379A18F0A}"/>
              </a:ext>
            </a:extLst>
          </p:cNvPr>
          <p:cNvSpPr/>
          <p:nvPr/>
        </p:nvSpPr>
        <p:spPr>
          <a:xfrm>
            <a:off x="287337" y="904667"/>
            <a:ext cx="5978525" cy="3739485"/>
          </a:xfrm>
          <a:prstGeom prst="rect">
            <a:avLst/>
          </a:prstGeom>
        </p:spPr>
        <p:txBody>
          <a:bodyPr wrap="square" lIns="0" tIns="0" rIns="0" bIns="0">
            <a:spAutoFit/>
          </a:bodyPr>
          <a:lstStyle/>
          <a:p>
            <a:pPr defTabSz="1625478"/>
            <a:r>
              <a:rPr lang="ru-RU" sz="2800" dirty="0">
                <a:solidFill>
                  <a:prstClr val="white"/>
                </a:solidFill>
                <a:latin typeface="Roboto Slab"/>
              </a:rPr>
              <a:t>Андрей Ярославич</a:t>
            </a:r>
          </a:p>
          <a:p>
            <a:pPr defTabSz="1625478"/>
            <a:endParaRPr lang="ru-RU" sz="700" dirty="0">
              <a:solidFill>
                <a:prstClr val="white"/>
              </a:solidFill>
              <a:latin typeface="Roboto Slab"/>
            </a:endParaRPr>
          </a:p>
          <a:p>
            <a:pPr defTabSz="1625478"/>
            <a:r>
              <a:rPr lang="ru-RU" sz="1600" dirty="0">
                <a:solidFill>
                  <a:prstClr val="white"/>
                </a:solidFill>
              </a:rPr>
              <a:t>Великий князь владимирский (1248–1252), князь суздальский (1256–1264). Сын великого князя Ярослава Всеволодовича, младший брат Александра Невского.</a:t>
            </a:r>
          </a:p>
          <a:p>
            <a:pPr defTabSz="1625478"/>
            <a:endParaRPr lang="ru-RU" sz="1600" dirty="0">
              <a:solidFill>
                <a:prstClr val="white"/>
              </a:solidFill>
            </a:endParaRPr>
          </a:p>
          <a:p>
            <a:pPr defTabSz="1625478"/>
            <a:r>
              <a:rPr lang="ru-RU" sz="1600" dirty="0">
                <a:solidFill>
                  <a:prstClr val="white"/>
                </a:solidFill>
              </a:rPr>
              <a:t>Когда после победы над шведами Александр Ярославич был изгнан из Новгорода и рыцари Ливонского </a:t>
            </a:r>
            <a:r>
              <a:rPr lang="ru-RU" sz="1600" dirty="0" err="1">
                <a:solidFill>
                  <a:prstClr val="white"/>
                </a:solidFill>
              </a:rPr>
              <a:t>ландмайстерства</a:t>
            </a:r>
            <a:r>
              <a:rPr lang="ru-RU" sz="1600" dirty="0">
                <a:solidFill>
                  <a:prstClr val="white"/>
                </a:solidFill>
              </a:rPr>
              <a:t> Тевтонского ордена после захвата Пскова начали подступать к Новгороду, новгородцы вновь обратились за князем к Ярославу Владимирскому. Тот хотел прислать им Андрея, но те вытребовали Александра. </a:t>
            </a:r>
          </a:p>
          <a:p>
            <a:pPr defTabSz="1625478"/>
            <a:endParaRPr lang="ru-RU" sz="1600" dirty="0">
              <a:solidFill>
                <a:prstClr val="white"/>
              </a:solidFill>
            </a:endParaRPr>
          </a:p>
          <a:p>
            <a:pPr defTabSz="1625478"/>
            <a:r>
              <a:rPr lang="ru-RU" sz="1600" dirty="0">
                <a:solidFill>
                  <a:prstClr val="white"/>
                </a:solidFill>
              </a:rPr>
              <a:t>Андрей привёл владимирские полки на Чудское озеро в 1242 году.</a:t>
            </a:r>
          </a:p>
        </p:txBody>
      </p:sp>
      <p:pic>
        <p:nvPicPr>
          <p:cNvPr id="4" name="Picture 4">
            <a:extLst>
              <a:ext uri="{FF2B5EF4-FFF2-40B4-BE49-F238E27FC236}">
                <a16:creationId xmlns:a16="http://schemas.microsoft.com/office/drawing/2014/main" id="{65EE0659-E680-46D0-958A-13495F27A1C3}"/>
              </a:ext>
            </a:extLst>
          </p:cNvPr>
          <p:cNvPicPr preferRelativeResize="0">
            <a:picLocks noChangeArrowheads="1"/>
          </p:cNvPicPr>
          <p:nvPr/>
        </p:nvPicPr>
        <p:blipFill rotWithShape="1">
          <a:blip r:embed="rId5">
            <a:extLst>
              <a:ext uri="{28A0092B-C50C-407E-A947-70E740481C1C}">
                <a14:useLocalDpi xmlns:a14="http://schemas.microsoft.com/office/drawing/2010/main" val="0"/>
              </a:ext>
            </a:extLst>
          </a:blip>
          <a:srcRect l="3397" t="3901" r="3610" b="26973"/>
          <a:stretch/>
        </p:blipFill>
        <p:spPr bwMode="auto">
          <a:xfrm>
            <a:off x="6256385" y="1218302"/>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84242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2" name="Скругленный прямоугольник 15">
            <a:hlinkClick r:id="rId3" action="ppaction://hlinksldjump"/>
            <a:extLst>
              <a:ext uri="{FF2B5EF4-FFF2-40B4-BE49-F238E27FC236}">
                <a16:creationId xmlns:a16="http://schemas.microsoft.com/office/drawing/2014/main" id="{BD2F8693-76A4-42E5-8537-835FA0C22C96}"/>
              </a:ext>
            </a:extLst>
          </p:cNvPr>
          <p:cNvSpPr/>
          <p:nvPr/>
        </p:nvSpPr>
        <p:spPr>
          <a:xfrm>
            <a:off x="671312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pic>
        <p:nvPicPr>
          <p:cNvPr id="9" name="Picture 4">
            <a:extLst>
              <a:ext uri="{FF2B5EF4-FFF2-40B4-BE49-F238E27FC236}">
                <a16:creationId xmlns:a16="http://schemas.microsoft.com/office/drawing/2014/main" id="{65EE0659-E680-46D0-958A-13495F27A1C3}"/>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l="3397" t="3901" r="3610" b="26973"/>
          <a:stretch/>
        </p:blipFill>
        <p:spPr bwMode="auto">
          <a:xfrm>
            <a:off x="6256385" y="1218302"/>
            <a:ext cx="2574000" cy="2574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Прямоугольник 10">
            <a:extLst>
              <a:ext uri="{FF2B5EF4-FFF2-40B4-BE49-F238E27FC236}">
                <a16:creationId xmlns:a16="http://schemas.microsoft.com/office/drawing/2014/main" id="{F604B82A-9F8E-4AED-9FD1-363A3933383D}"/>
              </a:ext>
            </a:extLst>
          </p:cNvPr>
          <p:cNvSpPr/>
          <p:nvPr/>
        </p:nvSpPr>
        <p:spPr>
          <a:xfrm>
            <a:off x="287337" y="904667"/>
            <a:ext cx="5978525" cy="3739485"/>
          </a:xfrm>
          <a:prstGeom prst="rect">
            <a:avLst/>
          </a:prstGeom>
        </p:spPr>
        <p:txBody>
          <a:bodyPr wrap="square" lIns="0" tIns="0" rIns="0" bIns="0">
            <a:spAutoFit/>
          </a:bodyPr>
          <a:lstStyle/>
          <a:p>
            <a:pPr defTabSz="1625478"/>
            <a:r>
              <a:rPr lang="ru-RU" sz="2800">
                <a:solidFill>
                  <a:prstClr val="white"/>
                </a:solidFill>
                <a:latin typeface="Roboto Slab"/>
              </a:rPr>
              <a:t>Андрей Ярославич</a:t>
            </a:r>
          </a:p>
          <a:p>
            <a:pPr defTabSz="1625478"/>
            <a:endParaRPr lang="ru-RU" sz="700">
              <a:solidFill>
                <a:prstClr val="white"/>
              </a:solidFill>
              <a:latin typeface="Roboto Slab"/>
            </a:endParaRPr>
          </a:p>
          <a:p>
            <a:pPr defTabSz="1625478"/>
            <a:r>
              <a:rPr lang="ru-RU" sz="1600">
                <a:solidFill>
                  <a:prstClr val="white"/>
                </a:solidFill>
              </a:rPr>
              <a:t>Великий князь владимирский (1248–1252), князь суздальский (1256–1264). Сын великого князя Ярослава Всеволодовича, младший брат Александра Невского.</a:t>
            </a:r>
          </a:p>
          <a:p>
            <a:pPr defTabSz="1625478"/>
            <a:endParaRPr lang="ru-RU" sz="1600">
              <a:solidFill>
                <a:prstClr val="white"/>
              </a:solidFill>
            </a:endParaRPr>
          </a:p>
          <a:p>
            <a:pPr defTabSz="1625478"/>
            <a:r>
              <a:rPr lang="ru-RU" sz="1600">
                <a:solidFill>
                  <a:prstClr val="white"/>
                </a:solidFill>
              </a:rPr>
              <a:t>Когда после победы над шведами Александр Ярославич был изгнан из Новгорода и рыцари Ливонского </a:t>
            </a:r>
            <a:r>
              <a:rPr lang="ru-RU" sz="1600" err="1">
                <a:solidFill>
                  <a:prstClr val="white"/>
                </a:solidFill>
              </a:rPr>
              <a:t>ландмайстерства</a:t>
            </a:r>
            <a:r>
              <a:rPr lang="ru-RU" sz="1600">
                <a:solidFill>
                  <a:prstClr val="white"/>
                </a:solidFill>
              </a:rPr>
              <a:t> Тевтонского ордена после захвата Пскова начали подступать к Новгороду, новгородцы вновь обратились за князем к Ярославу Владимирскому. Тот хотел прислать им Андрея, но те вытребовали Александра. </a:t>
            </a:r>
          </a:p>
          <a:p>
            <a:pPr defTabSz="1625478"/>
            <a:endParaRPr lang="ru-RU" sz="1600">
              <a:solidFill>
                <a:prstClr val="white"/>
              </a:solidFill>
            </a:endParaRPr>
          </a:p>
          <a:p>
            <a:pPr defTabSz="1625478"/>
            <a:r>
              <a:rPr lang="ru-RU" sz="1600">
                <a:solidFill>
                  <a:prstClr val="white"/>
                </a:solidFill>
              </a:rPr>
              <a:t>Андрей привёл владимирские полки на Чудское озеро в 1242 году.</a:t>
            </a:r>
          </a:p>
        </p:txBody>
      </p:sp>
    </p:spTree>
    <p:extLst>
      <p:ext uri="{BB962C8B-B14F-4D97-AF65-F5344CB8AC3E}">
        <p14:creationId xmlns:p14="http://schemas.microsoft.com/office/powerpoint/2010/main" val="16161512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079500" y="1164978"/>
            <a:ext cx="6985000" cy="1403589"/>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В первом своём сражении Александр поучаствовал в 14 лет. Новгородско-владимирские войска под командованием князя Ярослава Всеволодовича разбили Орден меченосцев, что значительно ослабило крестоносцев. Вспомните, на какой реке развернулась битва?</a:t>
            </a:r>
          </a:p>
        </p:txBody>
      </p:sp>
      <p:sp>
        <p:nvSpPr>
          <p:cNvPr id="13" name="Скругленный прямоугольник 12">
            <a:hlinkClick r:id="rId3" action="ppaction://hlinksldjump"/>
          </p:cNvPr>
          <p:cNvSpPr/>
          <p:nvPr/>
        </p:nvSpPr>
        <p:spPr>
          <a:xfrm>
            <a:off x="1932428" y="3091778"/>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err="1">
                <a:solidFill>
                  <a:schemeClr val="bg1"/>
                </a:solidFill>
                <a:latin typeface="+mj-lt"/>
              </a:rPr>
              <a:t>Омовжа</a:t>
            </a:r>
            <a:endParaRPr lang="ru-RU" sz="1600">
              <a:solidFill>
                <a:schemeClr val="bg1"/>
              </a:solidFill>
              <a:latin typeface="+mj-lt"/>
            </a:endParaRPr>
          </a:p>
        </p:txBody>
      </p:sp>
      <p:sp>
        <p:nvSpPr>
          <p:cNvPr id="8" name="Скругленный прямоугольник 7">
            <a:hlinkClick r:id="rId4" action="ppaction://hlinksldjump"/>
          </p:cNvPr>
          <p:cNvSpPr/>
          <p:nvPr/>
        </p:nvSpPr>
        <p:spPr>
          <a:xfrm>
            <a:off x="4701301" y="3730457"/>
            <a:ext cx="2789825"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Волга</a:t>
            </a:r>
          </a:p>
        </p:txBody>
      </p:sp>
      <p:sp>
        <p:nvSpPr>
          <p:cNvPr id="9" name="Скругленный прямоугольник 8">
            <a:hlinkClick r:id="rId4" action="ppaction://hlinksldjump"/>
          </p:cNvPr>
          <p:cNvSpPr/>
          <p:nvPr/>
        </p:nvSpPr>
        <p:spPr>
          <a:xfrm>
            <a:off x="4701302" y="3091777"/>
            <a:ext cx="2789824"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Нева</a:t>
            </a:r>
          </a:p>
        </p:txBody>
      </p:sp>
      <p:sp>
        <p:nvSpPr>
          <p:cNvPr id="11" name="Скругленный прямоугольник 10">
            <a:hlinkClick r:id="rId4" action="ppaction://hlinksldjump"/>
          </p:cNvPr>
          <p:cNvSpPr/>
          <p:nvPr/>
        </p:nvSpPr>
        <p:spPr>
          <a:xfrm>
            <a:off x="1932428" y="3730457"/>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Волхов</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41496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A84A1362-852D-442A-860C-D12A641C0E19}"/>
              </a:ext>
            </a:extLst>
          </p:cNvPr>
          <p:cNvSpPr/>
          <p:nvPr/>
        </p:nvSpPr>
        <p:spPr>
          <a:xfrm>
            <a:off x="667321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F0A57F1F-3DC2-45FF-8C52-6E8F0F7733D0}"/>
              </a:ext>
            </a:extLst>
          </p:cNvPr>
          <p:cNvSpPr/>
          <p:nvPr/>
        </p:nvSpPr>
        <p:spPr>
          <a:xfrm>
            <a:off x="287338" y="864213"/>
            <a:ext cx="5675718" cy="3939540"/>
          </a:xfrm>
          <a:prstGeom prst="rect">
            <a:avLst/>
          </a:prstGeom>
        </p:spPr>
        <p:txBody>
          <a:bodyPr wrap="square" lIns="0" tIns="0" rIns="0" bIns="0">
            <a:spAutoFit/>
          </a:bodyPr>
          <a:lstStyle/>
          <a:p>
            <a:pPr defTabSz="1625478"/>
            <a:r>
              <a:rPr lang="ru-RU" sz="2800" dirty="0">
                <a:solidFill>
                  <a:prstClr val="white"/>
                </a:solidFill>
                <a:latin typeface="Roboto Slab"/>
              </a:rPr>
              <a:t>Сражение на </a:t>
            </a:r>
            <a:r>
              <a:rPr lang="ru-RU" sz="2800" dirty="0" err="1">
                <a:solidFill>
                  <a:prstClr val="white"/>
                </a:solidFill>
                <a:latin typeface="Roboto Slab"/>
              </a:rPr>
              <a:t>Омовже</a:t>
            </a:r>
            <a:endParaRPr lang="ru-RU" sz="2800" dirty="0">
              <a:solidFill>
                <a:prstClr val="white"/>
              </a:solidFill>
              <a:latin typeface="Roboto Slab"/>
            </a:endParaRPr>
          </a:p>
          <a:p>
            <a:pPr defTabSz="1625478"/>
            <a:endParaRPr lang="ru-RU" sz="700" dirty="0">
              <a:solidFill>
                <a:prstClr val="white"/>
              </a:solidFill>
              <a:latin typeface="Roboto Slab"/>
            </a:endParaRPr>
          </a:p>
          <a:p>
            <a:pPr defTabSz="1625478"/>
            <a:r>
              <a:rPr lang="ru-RU" sz="1300" dirty="0">
                <a:solidFill>
                  <a:prstClr val="white"/>
                </a:solidFill>
              </a:rPr>
              <a:t>Сражение между новгородско-владимирским войском во главе с князем Ярославом Всеволодовичем (отцом 14-летнего Александра Невского, на тот момент) и Орденом меченосцев в 1234 году, выигранное Ярославом.</a:t>
            </a:r>
          </a:p>
          <a:p>
            <a:pPr defTabSz="1625478"/>
            <a:endParaRPr lang="ru-RU" sz="1300" dirty="0">
              <a:solidFill>
                <a:prstClr val="white"/>
              </a:solidFill>
            </a:endParaRPr>
          </a:p>
          <a:p>
            <a:pPr defTabSz="1625478"/>
            <a:r>
              <a:rPr lang="ru-RU" sz="1300" dirty="0">
                <a:solidFill>
                  <a:prstClr val="white"/>
                </a:solidFill>
              </a:rPr>
              <a:t>В 1234 году Ярослав пришёл из </a:t>
            </a:r>
            <a:r>
              <a:rPr lang="ru-RU" sz="1300" dirty="0" err="1">
                <a:solidFill>
                  <a:prstClr val="white"/>
                </a:solidFill>
              </a:rPr>
              <a:t>Переяславля</a:t>
            </a:r>
            <a:r>
              <a:rPr lang="ru-RU" sz="1300" dirty="0">
                <a:solidFill>
                  <a:prstClr val="white"/>
                </a:solidFill>
              </a:rPr>
              <a:t> с </a:t>
            </a:r>
            <a:r>
              <a:rPr lang="ru-RU" sz="1300" dirty="0" err="1">
                <a:solidFill>
                  <a:prstClr val="white"/>
                </a:solidFill>
              </a:rPr>
              <a:t>низовскими</a:t>
            </a:r>
            <a:r>
              <a:rPr lang="ru-RU" sz="1300" dirty="0">
                <a:solidFill>
                  <a:prstClr val="white"/>
                </a:solidFill>
              </a:rPr>
              <a:t> полками, вместе с новгородцами вторгся во владения Ордена и остановился вблизи города Юрьева, не переходя к осаде. Рыцари предприняли вылазку из Юрьева, а также из находившейся примерно в 40 км к югу от него Медвежьей Головы (Отепя), но были разбиты. Часть их вернулась за крепостные стены, а другая часть, преследуемая русскими, провалилась под лёд реки </a:t>
            </a:r>
            <a:r>
              <a:rPr lang="ru-RU" sz="1300" dirty="0" err="1">
                <a:solidFill>
                  <a:prstClr val="white"/>
                </a:solidFill>
              </a:rPr>
              <a:t>Омовжи</a:t>
            </a:r>
            <a:r>
              <a:rPr lang="ru-RU" sz="1300" dirty="0">
                <a:solidFill>
                  <a:prstClr val="white"/>
                </a:solidFill>
              </a:rPr>
              <a:t> (</a:t>
            </a:r>
            <a:r>
              <a:rPr lang="ru-RU" sz="1300" dirty="0" err="1">
                <a:solidFill>
                  <a:prstClr val="white"/>
                </a:solidFill>
              </a:rPr>
              <a:t>Эмайыги</a:t>
            </a:r>
            <a:r>
              <a:rPr lang="ru-RU" sz="1300" dirty="0">
                <a:solidFill>
                  <a:prstClr val="white"/>
                </a:solidFill>
              </a:rPr>
              <a:t>) и утонула.</a:t>
            </a:r>
          </a:p>
          <a:p>
            <a:pPr defTabSz="1625478"/>
            <a:endParaRPr lang="ru-RU" sz="1300" dirty="0">
              <a:solidFill>
                <a:prstClr val="white"/>
              </a:solidFill>
            </a:endParaRPr>
          </a:p>
          <a:p>
            <a:pPr defTabSz="1625478"/>
            <a:r>
              <a:rPr lang="ru-RU" sz="1300" dirty="0">
                <a:solidFill>
                  <a:prstClr val="white"/>
                </a:solidFill>
              </a:rPr>
              <a:t>Крестоносцам было нанесено поражение на их территории, и они не предприняли вторжения более серьёзного, чем набеги на Изборск и Тёсов в 1233 году (вплоть до ослабления Северо-Восточной Руси монгольским нашествием в 1237–1239 годах).</a:t>
            </a:r>
          </a:p>
        </p:txBody>
      </p:sp>
      <p:pic>
        <p:nvPicPr>
          <p:cNvPr id="4" name="Picture 4">
            <a:extLst>
              <a:ext uri="{FF2B5EF4-FFF2-40B4-BE49-F238E27FC236}">
                <a16:creationId xmlns:a16="http://schemas.microsoft.com/office/drawing/2014/main" id="{3448D9D5-0F01-40A0-8ED6-CB022BD1E4DE}"/>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25475" y="1198888"/>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4136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6966DB36-94E5-4ECF-B252-6008477F05C7}"/>
              </a:ext>
            </a:extLst>
          </p:cNvPr>
          <p:cNvSpPr/>
          <p:nvPr/>
        </p:nvSpPr>
        <p:spPr>
          <a:xfrm>
            <a:off x="6673212"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9" name="Прямоугольник 8">
            <a:extLst>
              <a:ext uri="{FF2B5EF4-FFF2-40B4-BE49-F238E27FC236}">
                <a16:creationId xmlns:a16="http://schemas.microsoft.com/office/drawing/2014/main" id="{F0A57F1F-3DC2-45FF-8C52-6E8F0F7733D0}"/>
              </a:ext>
            </a:extLst>
          </p:cNvPr>
          <p:cNvSpPr/>
          <p:nvPr/>
        </p:nvSpPr>
        <p:spPr>
          <a:xfrm>
            <a:off x="287338" y="864213"/>
            <a:ext cx="5675718" cy="3939540"/>
          </a:xfrm>
          <a:prstGeom prst="rect">
            <a:avLst/>
          </a:prstGeom>
        </p:spPr>
        <p:txBody>
          <a:bodyPr wrap="square" lIns="0" tIns="0" rIns="0" bIns="0">
            <a:spAutoFit/>
          </a:bodyPr>
          <a:lstStyle/>
          <a:p>
            <a:pPr defTabSz="1625478"/>
            <a:r>
              <a:rPr lang="ru-RU" sz="2800">
                <a:solidFill>
                  <a:prstClr val="white"/>
                </a:solidFill>
                <a:latin typeface="Roboto Slab"/>
              </a:rPr>
              <a:t>Сражение на </a:t>
            </a:r>
            <a:r>
              <a:rPr lang="ru-RU" sz="2800" err="1">
                <a:solidFill>
                  <a:prstClr val="white"/>
                </a:solidFill>
                <a:latin typeface="Roboto Slab"/>
              </a:rPr>
              <a:t>Омовже</a:t>
            </a:r>
            <a:endParaRPr lang="ru-RU" sz="2800">
              <a:solidFill>
                <a:prstClr val="white"/>
              </a:solidFill>
              <a:latin typeface="Roboto Slab"/>
            </a:endParaRPr>
          </a:p>
          <a:p>
            <a:pPr defTabSz="1625478"/>
            <a:endParaRPr lang="ru-RU" sz="700">
              <a:solidFill>
                <a:prstClr val="white"/>
              </a:solidFill>
              <a:latin typeface="Roboto Slab"/>
            </a:endParaRPr>
          </a:p>
          <a:p>
            <a:pPr defTabSz="1625478"/>
            <a:r>
              <a:rPr lang="ru-RU" sz="1300">
                <a:solidFill>
                  <a:prstClr val="white"/>
                </a:solidFill>
              </a:rPr>
              <a:t>Сражение между новгородско-владимирским войском во главе с князем Ярославом Всеволодовичем (отцом 14-летнего Александра Невского, на тот момент) и Орденом меченосцев в 1234 году, выигранное Ярославом.</a:t>
            </a:r>
          </a:p>
          <a:p>
            <a:pPr defTabSz="1625478"/>
            <a:endParaRPr lang="ru-RU" sz="1300">
              <a:solidFill>
                <a:prstClr val="white"/>
              </a:solidFill>
            </a:endParaRPr>
          </a:p>
          <a:p>
            <a:pPr defTabSz="1625478"/>
            <a:r>
              <a:rPr lang="ru-RU" sz="1300">
                <a:solidFill>
                  <a:prstClr val="white"/>
                </a:solidFill>
              </a:rPr>
              <a:t>В 1234 году Ярослав пришёл из </a:t>
            </a:r>
            <a:r>
              <a:rPr lang="ru-RU" sz="1300" err="1">
                <a:solidFill>
                  <a:prstClr val="white"/>
                </a:solidFill>
              </a:rPr>
              <a:t>Переяславля</a:t>
            </a:r>
            <a:r>
              <a:rPr lang="ru-RU" sz="1300">
                <a:solidFill>
                  <a:prstClr val="white"/>
                </a:solidFill>
              </a:rPr>
              <a:t> с </a:t>
            </a:r>
            <a:r>
              <a:rPr lang="ru-RU" sz="1300" err="1">
                <a:solidFill>
                  <a:prstClr val="white"/>
                </a:solidFill>
              </a:rPr>
              <a:t>низовскими</a:t>
            </a:r>
            <a:r>
              <a:rPr lang="ru-RU" sz="1300">
                <a:solidFill>
                  <a:prstClr val="white"/>
                </a:solidFill>
              </a:rPr>
              <a:t> полками, вместе с новгородцами вторгся во владения Ордена и остановился вблизи города Юрьева, не переходя к осаде. Рыцари предприняли вылазку из Юрьева, а также из находившейся примерно в 40 км к югу от него Медвежьей Головы (Отепя), но были разбиты. Часть их вернулась за крепостные стены, а другая часть, преследуемая русскими, провалилась под лёд реки </a:t>
            </a:r>
            <a:r>
              <a:rPr lang="ru-RU" sz="1300" err="1">
                <a:solidFill>
                  <a:prstClr val="white"/>
                </a:solidFill>
              </a:rPr>
              <a:t>Омовжи</a:t>
            </a:r>
            <a:r>
              <a:rPr lang="ru-RU" sz="1300">
                <a:solidFill>
                  <a:prstClr val="white"/>
                </a:solidFill>
              </a:rPr>
              <a:t> (</a:t>
            </a:r>
            <a:r>
              <a:rPr lang="ru-RU" sz="1300" err="1">
                <a:solidFill>
                  <a:prstClr val="white"/>
                </a:solidFill>
              </a:rPr>
              <a:t>Эмайыги</a:t>
            </a:r>
            <a:r>
              <a:rPr lang="ru-RU" sz="1300">
                <a:solidFill>
                  <a:prstClr val="white"/>
                </a:solidFill>
              </a:rPr>
              <a:t>) и утонула.</a:t>
            </a:r>
          </a:p>
          <a:p>
            <a:pPr defTabSz="1625478"/>
            <a:endParaRPr lang="ru-RU" sz="1300">
              <a:solidFill>
                <a:prstClr val="white"/>
              </a:solidFill>
            </a:endParaRPr>
          </a:p>
          <a:p>
            <a:pPr defTabSz="1625478"/>
            <a:r>
              <a:rPr lang="ru-RU" sz="1300">
                <a:solidFill>
                  <a:prstClr val="white"/>
                </a:solidFill>
              </a:rPr>
              <a:t>Крестоносцам было нанесено поражение на их территории, и они не предприняли вторжения более серьёзного, чем набеги на Изборск и Тёсов в 1233 году (вплоть до ослабления Северо-Восточной Руси монгольским нашествием в 1237–1239 годах).</a:t>
            </a:r>
          </a:p>
        </p:txBody>
      </p:sp>
      <p:pic>
        <p:nvPicPr>
          <p:cNvPr id="11" name="Picture 4">
            <a:extLst>
              <a:ext uri="{FF2B5EF4-FFF2-40B4-BE49-F238E27FC236}">
                <a16:creationId xmlns:a16="http://schemas.microsoft.com/office/drawing/2014/main" id="{3448D9D5-0F01-40A0-8ED6-CB022BD1E4DE}"/>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25475" y="1198888"/>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8995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459946" y="1600368"/>
            <a:ext cx="6224108" cy="261162"/>
          </a:xfrm>
          <a:prstGeom prst="rect">
            <a:avLst/>
          </a:prstGeom>
          <a:ln>
            <a:noFill/>
          </a:ln>
        </p:spPr>
        <p:txBody>
          <a:bodyPr wrap="square" lIns="0" tIns="0" rIns="0" bIns="0" anchor="t" anchorCtr="0">
            <a:spAutoFit/>
          </a:bodyPr>
          <a:lstStyle/>
          <a:p>
            <a:pPr algn="ctr">
              <a:lnSpc>
                <a:spcPct val="114000"/>
              </a:lnSpc>
            </a:pPr>
            <a:r>
              <a:rPr lang="ru-RU" sz="1600">
                <a:solidFill>
                  <a:schemeClr val="bg1"/>
                </a:solidFill>
                <a:latin typeface="+mj-lt"/>
              </a:rPr>
              <a:t>Укажите годы жизни Александра Невского.</a:t>
            </a:r>
          </a:p>
        </p:txBody>
      </p:sp>
      <p:sp>
        <p:nvSpPr>
          <p:cNvPr id="13" name="Скругленный прямоугольник 12">
            <a:hlinkClick r:id="rId3" action="ppaction://hlinksldjump"/>
          </p:cNvPr>
          <p:cNvSpPr/>
          <p:nvPr/>
        </p:nvSpPr>
        <p:spPr>
          <a:xfrm>
            <a:off x="1835150" y="3377556"/>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1046</a:t>
            </a:r>
            <a:r>
              <a:rPr lang="ru-RU" sz="1600">
                <a:solidFill>
                  <a:schemeClr val="bg1"/>
                </a:solidFill>
              </a:rPr>
              <a:t>–</a:t>
            </a:r>
            <a:r>
              <a:rPr lang="ru-RU" sz="1600">
                <a:solidFill>
                  <a:schemeClr val="bg1"/>
                </a:solidFill>
                <a:latin typeface="+mj-lt"/>
              </a:rPr>
              <a:t>1095</a:t>
            </a:r>
          </a:p>
        </p:txBody>
      </p:sp>
      <p:sp>
        <p:nvSpPr>
          <p:cNvPr id="8" name="Скругленный прямоугольник 7">
            <a:hlinkClick r:id="rId4" action="ppaction://hlinksldjump"/>
          </p:cNvPr>
          <p:cNvSpPr/>
          <p:nvPr/>
        </p:nvSpPr>
        <p:spPr>
          <a:xfrm>
            <a:off x="4788850" y="4060842"/>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1221</a:t>
            </a:r>
            <a:r>
              <a:rPr lang="ru-RU" sz="1600">
                <a:solidFill>
                  <a:schemeClr val="bg1"/>
                </a:solidFill>
              </a:rPr>
              <a:t>–</a:t>
            </a:r>
            <a:r>
              <a:rPr lang="ru-RU" sz="1600">
                <a:solidFill>
                  <a:schemeClr val="bg1"/>
                </a:solidFill>
                <a:latin typeface="+mj-lt"/>
              </a:rPr>
              <a:t>1263</a:t>
            </a:r>
          </a:p>
        </p:txBody>
      </p:sp>
      <p:sp>
        <p:nvSpPr>
          <p:cNvPr id="9" name="Скругленный прямоугольник 8">
            <a:hlinkClick r:id="rId3" action="ppaction://hlinksldjump"/>
          </p:cNvPr>
          <p:cNvSpPr/>
          <p:nvPr/>
        </p:nvSpPr>
        <p:spPr>
          <a:xfrm>
            <a:off x="4788850" y="3377555"/>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1070–1116</a:t>
            </a:r>
          </a:p>
        </p:txBody>
      </p:sp>
      <p:sp>
        <p:nvSpPr>
          <p:cNvPr id="11" name="Скругленный прямоугольник 10">
            <a:hlinkClick r:id="rId3" action="ppaction://hlinksldjump"/>
          </p:cNvPr>
          <p:cNvSpPr/>
          <p:nvPr/>
        </p:nvSpPr>
        <p:spPr>
          <a:xfrm>
            <a:off x="1835150" y="4060841"/>
            <a:ext cx="2520000" cy="473509"/>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1206</a:t>
            </a:r>
            <a:r>
              <a:rPr lang="ru-RU" sz="1600">
                <a:solidFill>
                  <a:schemeClr val="bg1"/>
                </a:solidFill>
              </a:rPr>
              <a:t>–</a:t>
            </a:r>
            <a:r>
              <a:rPr lang="ru-RU" sz="1600">
                <a:solidFill>
                  <a:schemeClr val="bg1"/>
                </a:solidFill>
                <a:latin typeface="+mj-lt"/>
              </a:rPr>
              <a:t>1270</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9504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11" name="Скругленный прямоугольник 15">
            <a:hlinkClick r:id="rId4" action="ppaction://hlinksldjump"/>
            <a:extLst>
              <a:ext uri="{FF2B5EF4-FFF2-40B4-BE49-F238E27FC236}">
                <a16:creationId xmlns:a16="http://schemas.microsoft.com/office/drawing/2014/main" id="{0F01F8E3-C20E-4BE3-8FDB-B695FB337485}"/>
              </a:ext>
            </a:extLst>
          </p:cNvPr>
          <p:cNvSpPr/>
          <p:nvPr/>
        </p:nvSpPr>
        <p:spPr>
          <a:xfrm>
            <a:off x="6527934"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2" name="Прямоугольник 1">
            <a:extLst>
              <a:ext uri="{FF2B5EF4-FFF2-40B4-BE49-F238E27FC236}">
                <a16:creationId xmlns:a16="http://schemas.microsoft.com/office/drawing/2014/main" id="{8683D488-827E-4506-8DBB-D0BE363E392C}"/>
              </a:ext>
            </a:extLst>
          </p:cNvPr>
          <p:cNvSpPr/>
          <p:nvPr/>
        </p:nvSpPr>
        <p:spPr>
          <a:xfrm>
            <a:off x="580539" y="1991348"/>
            <a:ext cx="5444313" cy="1092607"/>
          </a:xfrm>
          <a:prstGeom prst="rect">
            <a:avLst/>
          </a:prstGeom>
        </p:spPr>
        <p:txBody>
          <a:bodyPr wrap="square" lIns="0" tIns="0" rIns="0" bIns="0">
            <a:spAutoFit/>
          </a:bodyPr>
          <a:lstStyle/>
          <a:p>
            <a:pPr defTabSz="1625478"/>
            <a:r>
              <a:rPr lang="ru-RU" sz="3200">
                <a:solidFill>
                  <a:prstClr val="white"/>
                </a:solidFill>
                <a:latin typeface="Roboto Slab"/>
              </a:rPr>
              <a:t>1221–1263</a:t>
            </a:r>
          </a:p>
          <a:p>
            <a:pPr defTabSz="1625478"/>
            <a:endParaRPr lang="ru-RU" sz="700">
              <a:solidFill>
                <a:prstClr val="white"/>
              </a:solidFill>
              <a:latin typeface="Roboto Slab"/>
            </a:endParaRPr>
          </a:p>
          <a:p>
            <a:pPr defTabSz="1625478"/>
            <a:r>
              <a:rPr lang="ru-RU" sz="1600">
                <a:solidFill>
                  <a:prstClr val="white"/>
                </a:solidFill>
              </a:rPr>
              <a:t>Великий князь Александр Невский родился                       в 1221 году, скончался в 1263 году.</a:t>
            </a:r>
            <a:endParaRPr lang="ru-RU" sz="1600">
              <a:solidFill>
                <a:prstClr val="white"/>
              </a:solidFill>
              <a:latin typeface="+mj-lt"/>
            </a:endParaRPr>
          </a:p>
        </p:txBody>
      </p:sp>
      <p:pic>
        <p:nvPicPr>
          <p:cNvPr id="3" name="Picture 4">
            <a:extLst>
              <a:ext uri="{FF2B5EF4-FFF2-40B4-BE49-F238E27FC236}">
                <a16:creationId xmlns:a16="http://schemas.microsoft.com/office/drawing/2014/main" id="{8C040106-0E12-47AA-8A67-66042F8E8116}"/>
              </a:ext>
            </a:extLst>
          </p:cNvPr>
          <p:cNvPicPr preferRelativeResize="0">
            <a:picLocks noChangeArrowheads="1"/>
          </p:cNvPicPr>
          <p:nvPr/>
        </p:nvPicPr>
        <p:blipFill rotWithShape="1">
          <a:blip r:embed="rId5">
            <a:extLst>
              <a:ext uri="{28A0092B-C50C-407E-A947-70E740481C1C}">
                <a14:useLocalDpi xmlns:a14="http://schemas.microsoft.com/office/drawing/2010/main" val="0"/>
              </a:ext>
            </a:extLst>
          </a:blip>
          <a:srcRect r="26425"/>
          <a:stretch/>
        </p:blipFill>
        <p:spPr bwMode="auto">
          <a:xfrm>
            <a:off x="6080197" y="130612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17839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7F7A0564-E17E-48CC-9D87-2ABD52948B23}"/>
              </a:ext>
            </a:extLst>
          </p:cNvPr>
          <p:cNvSpPr/>
          <p:nvPr/>
        </p:nvSpPr>
        <p:spPr>
          <a:xfrm>
            <a:off x="6527934"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9" name="Прямоугольник 8">
            <a:extLst>
              <a:ext uri="{FF2B5EF4-FFF2-40B4-BE49-F238E27FC236}">
                <a16:creationId xmlns:a16="http://schemas.microsoft.com/office/drawing/2014/main" id="{8683D488-827E-4506-8DBB-D0BE363E392C}"/>
              </a:ext>
            </a:extLst>
          </p:cNvPr>
          <p:cNvSpPr/>
          <p:nvPr/>
        </p:nvSpPr>
        <p:spPr>
          <a:xfrm>
            <a:off x="580539" y="1991348"/>
            <a:ext cx="5444313" cy="1092607"/>
          </a:xfrm>
          <a:prstGeom prst="rect">
            <a:avLst/>
          </a:prstGeom>
        </p:spPr>
        <p:txBody>
          <a:bodyPr wrap="square" lIns="0" tIns="0" rIns="0" bIns="0">
            <a:spAutoFit/>
          </a:bodyPr>
          <a:lstStyle/>
          <a:p>
            <a:pPr defTabSz="1625478"/>
            <a:r>
              <a:rPr lang="ru-RU" sz="3200" dirty="0">
                <a:solidFill>
                  <a:prstClr val="white"/>
                </a:solidFill>
                <a:latin typeface="Roboto Slab"/>
              </a:rPr>
              <a:t>1221–1263</a:t>
            </a:r>
          </a:p>
          <a:p>
            <a:pPr defTabSz="1625478"/>
            <a:endParaRPr lang="ru-RU" sz="700" dirty="0">
              <a:solidFill>
                <a:prstClr val="white"/>
              </a:solidFill>
              <a:latin typeface="Roboto Slab"/>
            </a:endParaRPr>
          </a:p>
          <a:p>
            <a:pPr defTabSz="1625478"/>
            <a:r>
              <a:rPr lang="ru-RU" sz="1600" dirty="0">
                <a:solidFill>
                  <a:prstClr val="white"/>
                </a:solidFill>
              </a:rPr>
              <a:t>Великий князь Александр Невский родился                       в 1221 году, скончался в 1263 году.</a:t>
            </a:r>
            <a:endParaRPr lang="ru-RU" sz="1600" dirty="0">
              <a:solidFill>
                <a:prstClr val="white"/>
              </a:solidFill>
              <a:latin typeface="+mj-lt"/>
            </a:endParaRPr>
          </a:p>
        </p:txBody>
      </p:sp>
      <p:pic>
        <p:nvPicPr>
          <p:cNvPr id="11" name="Picture 4">
            <a:extLst>
              <a:ext uri="{FF2B5EF4-FFF2-40B4-BE49-F238E27FC236}">
                <a16:creationId xmlns:a16="http://schemas.microsoft.com/office/drawing/2014/main" id="{8C040106-0E12-47AA-8A67-66042F8E8116}"/>
              </a:ext>
            </a:extLst>
          </p:cNvPr>
          <p:cNvPicPr preferRelativeResize="0">
            <a:picLocks noChangeArrowheads="1"/>
          </p:cNvPicPr>
          <p:nvPr/>
        </p:nvPicPr>
        <p:blipFill rotWithShape="1">
          <a:blip r:embed="rId4">
            <a:extLst>
              <a:ext uri="{28A0092B-C50C-407E-A947-70E740481C1C}">
                <a14:useLocalDpi xmlns:a14="http://schemas.microsoft.com/office/drawing/2010/main" val="0"/>
              </a:ext>
            </a:extLst>
          </a:blip>
          <a:srcRect r="26425"/>
          <a:stretch/>
        </p:blipFill>
        <p:spPr bwMode="auto">
          <a:xfrm>
            <a:off x="6080197" y="130612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8140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chemeClr val="accent3">
                    <a:lumMod val="75000"/>
                  </a:schemeClr>
                </a:solidFill>
                <a:latin typeface="+mj-lt"/>
              </a:rPr>
              <a:t>Ответьте на вопрос</a:t>
            </a:r>
          </a:p>
        </p:txBody>
      </p:sp>
      <p:sp>
        <p:nvSpPr>
          <p:cNvPr id="3" name="Прямоугольник 2"/>
          <p:cNvSpPr/>
          <p:nvPr/>
        </p:nvSpPr>
        <p:spPr>
          <a:xfrm flipH="1">
            <a:off x="1290503" y="1120643"/>
            <a:ext cx="6765925" cy="1384033"/>
          </a:xfrm>
          <a:prstGeom prst="rect">
            <a:avLst/>
          </a:prstGeom>
          <a:ln>
            <a:noFill/>
          </a:ln>
        </p:spPr>
        <p:txBody>
          <a:bodyPr wrap="square" lIns="0" tIns="0" rIns="0" bIns="0" anchor="t" anchorCtr="0">
            <a:spAutoFit/>
          </a:bodyPr>
          <a:lstStyle/>
          <a:p>
            <a:pPr algn="ctr">
              <a:lnSpc>
                <a:spcPct val="114000"/>
              </a:lnSpc>
            </a:pPr>
            <a:r>
              <a:rPr lang="ru-RU" sz="1600" dirty="0">
                <a:solidFill>
                  <a:schemeClr val="bg1"/>
                </a:solidFill>
                <a:latin typeface="+mj-lt"/>
              </a:rPr>
              <a:t> Легенда гласит, что в 1242 году на льду Чудского озера воины Александра Невского сражались с немецкими рыцарями-крестоносцами. Вдруг среди русских воинов пронеслось: «Смотрите! Это полки божьего воинства идут к нам на помощь!» Что же так поразило русских воинов?</a:t>
            </a:r>
          </a:p>
        </p:txBody>
      </p:sp>
      <p:sp>
        <p:nvSpPr>
          <p:cNvPr id="13" name="Скругленный прямоугольник 12">
            <a:hlinkClick r:id="rId4" action="ppaction://hlinksldjump"/>
          </p:cNvPr>
          <p:cNvSpPr/>
          <p:nvPr/>
        </p:nvSpPr>
        <p:spPr>
          <a:xfrm>
            <a:off x="1835150" y="2880293"/>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Солнечное затмение</a:t>
            </a:r>
          </a:p>
        </p:txBody>
      </p:sp>
      <p:sp>
        <p:nvSpPr>
          <p:cNvPr id="8" name="Скругленный прямоугольник 7">
            <a:hlinkClick r:id="rId4" action="ppaction://hlinksldjump"/>
          </p:cNvPr>
          <p:cNvSpPr/>
          <p:nvPr/>
        </p:nvSpPr>
        <p:spPr>
          <a:xfrm>
            <a:off x="4788850" y="3777985"/>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Метеоритный дождь</a:t>
            </a:r>
          </a:p>
        </p:txBody>
      </p:sp>
      <p:sp>
        <p:nvSpPr>
          <p:cNvPr id="9" name="Скругленный прямоугольник 8">
            <a:hlinkClick r:id="rId5" action="ppaction://hlinksldjump"/>
          </p:cNvPr>
          <p:cNvSpPr/>
          <p:nvPr/>
        </p:nvSpPr>
        <p:spPr>
          <a:xfrm>
            <a:off x="4788850" y="2880293"/>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Северное </a:t>
            </a:r>
          </a:p>
          <a:p>
            <a:pPr algn="ctr"/>
            <a:r>
              <a:rPr lang="ru-RU" sz="1600">
                <a:solidFill>
                  <a:schemeClr val="bg1"/>
                </a:solidFill>
                <a:latin typeface="+mj-lt"/>
              </a:rPr>
              <a:t>сияние</a:t>
            </a:r>
          </a:p>
        </p:txBody>
      </p:sp>
      <p:sp>
        <p:nvSpPr>
          <p:cNvPr id="11" name="Скругленный прямоугольник 10">
            <a:hlinkClick r:id="rId4" action="ppaction://hlinksldjump"/>
          </p:cNvPr>
          <p:cNvSpPr/>
          <p:nvPr/>
        </p:nvSpPr>
        <p:spPr>
          <a:xfrm>
            <a:off x="1835150" y="3777985"/>
            <a:ext cx="2520000" cy="745924"/>
          </a:xfrm>
          <a:prstGeom prst="roundRect">
            <a:avLst/>
          </a:prstGeom>
          <a:noFill/>
          <a:ln w="1905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a:solidFill>
                  <a:schemeClr val="bg1"/>
                </a:solidFill>
                <a:latin typeface="+mj-lt"/>
              </a:rPr>
              <a:t>Лунное </a:t>
            </a:r>
          </a:p>
          <a:p>
            <a:pPr algn="ctr"/>
            <a:r>
              <a:rPr lang="ru-RU" sz="1600">
                <a:solidFill>
                  <a:schemeClr val="bg1"/>
                </a:solidFill>
                <a:latin typeface="+mj-lt"/>
              </a:rPr>
              <a:t>затмение</a:t>
            </a:r>
          </a:p>
        </p:txBody>
      </p:sp>
      <p:pic>
        <p:nvPicPr>
          <p:cNvPr id="12" name="Picture 6">
            <a:extLst>
              <a:ext uri="{FF2B5EF4-FFF2-40B4-BE49-F238E27FC236}">
                <a16:creationId xmlns:a16="http://schemas.microsoft.com/office/drawing/2014/main" id="{BF5FD873-99AB-4F1E-BABB-95C7E91FC108}"/>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flipH="1">
            <a:off x="-409820" y="2450733"/>
            <a:ext cx="2692767" cy="269276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C3A276B-2096-4C37-BE25-B3C3FDB4BF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flipH="1">
            <a:off x="7067371" y="2722736"/>
            <a:ext cx="2318212" cy="2318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5477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a:solidFill>
                  <a:srgbClr val="F7F6F4"/>
                </a:solidFill>
                <a:latin typeface="+mj-lt"/>
              </a:rPr>
              <a:t>Вы ответили верно</a:t>
            </a:r>
          </a:p>
        </p:txBody>
      </p:sp>
      <p:sp>
        <p:nvSpPr>
          <p:cNvPr id="8" name="Скругленный прямоугольник 15">
            <a:hlinkClick r:id="rId3" action="ppaction://hlinksldjump"/>
            <a:extLst>
              <a:ext uri="{FF2B5EF4-FFF2-40B4-BE49-F238E27FC236}">
                <a16:creationId xmlns:a16="http://schemas.microsoft.com/office/drawing/2014/main" id="{8D1A3337-8E5C-432E-80DC-766683369CBB}"/>
              </a:ext>
            </a:extLst>
          </p:cNvPr>
          <p:cNvSpPr/>
          <p:nvPr/>
        </p:nvSpPr>
        <p:spPr>
          <a:xfrm>
            <a:off x="6639029"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3" name="Прямоугольник 2">
            <a:extLst>
              <a:ext uri="{FF2B5EF4-FFF2-40B4-BE49-F238E27FC236}">
                <a16:creationId xmlns:a16="http://schemas.microsoft.com/office/drawing/2014/main" id="{C01CA082-2E23-4DA5-9D8B-76C5084B7486}"/>
              </a:ext>
            </a:extLst>
          </p:cNvPr>
          <p:cNvSpPr/>
          <p:nvPr/>
        </p:nvSpPr>
        <p:spPr>
          <a:xfrm>
            <a:off x="407744" y="1790551"/>
            <a:ext cx="5072838" cy="1461939"/>
          </a:xfrm>
          <a:prstGeom prst="rect">
            <a:avLst/>
          </a:prstGeom>
        </p:spPr>
        <p:txBody>
          <a:bodyPr wrap="square" lIns="0" tIns="0" rIns="0" bIns="0">
            <a:spAutoFit/>
          </a:bodyPr>
          <a:lstStyle/>
          <a:p>
            <a:pPr defTabSz="1625478"/>
            <a:r>
              <a:rPr lang="ru-RU" sz="3200">
                <a:solidFill>
                  <a:prstClr val="white"/>
                </a:solidFill>
                <a:latin typeface="Roboto Slab"/>
              </a:rPr>
              <a:t>Северное сияние</a:t>
            </a:r>
          </a:p>
          <a:p>
            <a:pPr defTabSz="1625478"/>
            <a:endParaRPr lang="ru-RU" sz="700">
              <a:solidFill>
                <a:prstClr val="white"/>
              </a:solidFill>
              <a:latin typeface="Roboto Slab"/>
            </a:endParaRPr>
          </a:p>
          <a:p>
            <a:pPr defTabSz="1625478"/>
            <a:r>
              <a:rPr lang="ru-RU" sz="1400">
                <a:solidFill>
                  <a:prstClr val="white"/>
                </a:solidFill>
              </a:rPr>
              <a:t>Свечение (люминесценция) верхних слоёв атмосфер планет, обладающих магнитосферой, вследствие их взаимодействия с заряженными частицами солнечного ветра.</a:t>
            </a:r>
          </a:p>
        </p:txBody>
      </p:sp>
      <p:pic>
        <p:nvPicPr>
          <p:cNvPr id="4" name="Picture 4">
            <a:extLst>
              <a:ext uri="{FF2B5EF4-FFF2-40B4-BE49-F238E27FC236}">
                <a16:creationId xmlns:a16="http://schemas.microsoft.com/office/drawing/2014/main" id="{E2218EE2-D50D-4A2E-AB01-483B9CC39214}"/>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1292" y="124352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335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a:solidFill>
                  <a:srgbClr val="F7F6F4"/>
                </a:solidFill>
                <a:latin typeface="+mj-lt"/>
              </a:rPr>
              <a:t>Вы ответили неверно</a:t>
            </a:r>
          </a:p>
        </p:txBody>
      </p:sp>
      <p:sp>
        <p:nvSpPr>
          <p:cNvPr id="8" name="Скругленный прямоугольник 15">
            <a:hlinkClick r:id="rId3" action="ppaction://hlinksldjump"/>
            <a:extLst>
              <a:ext uri="{FF2B5EF4-FFF2-40B4-BE49-F238E27FC236}">
                <a16:creationId xmlns:a16="http://schemas.microsoft.com/office/drawing/2014/main" id="{132A10AF-D063-482D-B897-2A9951A2C0D5}"/>
              </a:ext>
            </a:extLst>
          </p:cNvPr>
          <p:cNvSpPr/>
          <p:nvPr/>
        </p:nvSpPr>
        <p:spPr>
          <a:xfrm>
            <a:off x="6639029" y="4361858"/>
            <a:ext cx="1660526" cy="405405"/>
          </a:xfrm>
          <a:prstGeom prst="roundRect">
            <a:avLst/>
          </a:prstGeom>
          <a:solidFill>
            <a:srgbClr val="FFC00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a:solidFill>
                  <a:schemeClr val="tx1"/>
                </a:solidFill>
              </a:rPr>
              <a:t>Вернуться назад</a:t>
            </a:r>
          </a:p>
        </p:txBody>
      </p:sp>
      <p:sp>
        <p:nvSpPr>
          <p:cNvPr id="9" name="Прямоугольник 8">
            <a:extLst>
              <a:ext uri="{FF2B5EF4-FFF2-40B4-BE49-F238E27FC236}">
                <a16:creationId xmlns:a16="http://schemas.microsoft.com/office/drawing/2014/main" id="{C01CA082-2E23-4DA5-9D8B-76C5084B7486}"/>
              </a:ext>
            </a:extLst>
          </p:cNvPr>
          <p:cNvSpPr/>
          <p:nvPr/>
        </p:nvSpPr>
        <p:spPr>
          <a:xfrm>
            <a:off x="407744" y="1790551"/>
            <a:ext cx="5072838" cy="1461939"/>
          </a:xfrm>
          <a:prstGeom prst="rect">
            <a:avLst/>
          </a:prstGeom>
        </p:spPr>
        <p:txBody>
          <a:bodyPr wrap="square" lIns="0" tIns="0" rIns="0" bIns="0">
            <a:spAutoFit/>
          </a:bodyPr>
          <a:lstStyle/>
          <a:p>
            <a:pPr defTabSz="1625478"/>
            <a:r>
              <a:rPr lang="ru-RU" sz="3200">
                <a:solidFill>
                  <a:prstClr val="white"/>
                </a:solidFill>
                <a:latin typeface="Roboto Slab"/>
              </a:rPr>
              <a:t>Северное сияние</a:t>
            </a:r>
          </a:p>
          <a:p>
            <a:pPr defTabSz="1625478"/>
            <a:endParaRPr lang="ru-RU" sz="700">
              <a:solidFill>
                <a:prstClr val="white"/>
              </a:solidFill>
              <a:latin typeface="Roboto Slab"/>
            </a:endParaRPr>
          </a:p>
          <a:p>
            <a:pPr defTabSz="1625478"/>
            <a:r>
              <a:rPr lang="ru-RU" sz="1400">
                <a:solidFill>
                  <a:prstClr val="white"/>
                </a:solidFill>
              </a:rPr>
              <a:t>Свечение (люминесценция) верхних слоёв атмосфер планет, обладающих магнитосферой, вследствие их взаимодействия с заряженными частицами солнечного ветра.</a:t>
            </a:r>
          </a:p>
        </p:txBody>
      </p:sp>
      <p:pic>
        <p:nvPicPr>
          <p:cNvPr id="11" name="Picture 4">
            <a:extLst>
              <a:ext uri="{FF2B5EF4-FFF2-40B4-BE49-F238E27FC236}">
                <a16:creationId xmlns:a16="http://schemas.microsoft.com/office/drawing/2014/main" id="{E2218EE2-D50D-4A2E-AB01-483B9CC39214}"/>
              </a:ext>
            </a:extLst>
          </p:cNvPr>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91292" y="1243520"/>
            <a:ext cx="2556000" cy="255600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99294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ideouroki_fonts2">
      <a:majorFont>
        <a:latin typeface="Roboto Slab"/>
        <a:ea typeface=""/>
        <a:cs typeface=""/>
      </a:majorFont>
      <a:minorFont>
        <a:latin typeface="Open Sans"/>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4006</Words>
  <Application>Microsoft Office PowerPoint</Application>
  <PresentationFormat>Экран (16:9)</PresentationFormat>
  <Paragraphs>442</Paragraphs>
  <Slides>63</Slides>
  <Notes>11</Notes>
  <HiddenSlides>62</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63</vt:i4>
      </vt:variant>
    </vt:vector>
  </HeadingPairs>
  <TitlesOfParts>
    <vt:vector size="68" baseType="lpstr">
      <vt:lpstr>Open Sans</vt:lpstr>
      <vt:lpstr>Calibri</vt:lpstr>
      <vt:lpstr>Roboto Slab</vt:lpstr>
      <vt:lpstr>Arial</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2020-10-29T06:33:51Z</dcterms:created>
  <dcterms:modified xsi:type="dcterms:W3CDTF">2021-05-06T12:37:21Z</dcterms:modified>
</cp:coreProperties>
</file>