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83"/>
  </p:notesMasterIdLst>
  <p:sldIdLst>
    <p:sldId id="256" r:id="rId2"/>
    <p:sldId id="389" r:id="rId3"/>
    <p:sldId id="418" r:id="rId4"/>
    <p:sldId id="419" r:id="rId5"/>
    <p:sldId id="420" r:id="rId6"/>
    <p:sldId id="388" r:id="rId7"/>
    <p:sldId id="393" r:id="rId8"/>
    <p:sldId id="394" r:id="rId9"/>
    <p:sldId id="395" r:id="rId10"/>
    <p:sldId id="396" r:id="rId11"/>
    <p:sldId id="397" r:id="rId12"/>
    <p:sldId id="398" r:id="rId13"/>
    <p:sldId id="399" r:id="rId14"/>
    <p:sldId id="400" r:id="rId15"/>
    <p:sldId id="401" r:id="rId16"/>
    <p:sldId id="402" r:id="rId17"/>
    <p:sldId id="403" r:id="rId18"/>
    <p:sldId id="404" r:id="rId19"/>
    <p:sldId id="405" r:id="rId20"/>
    <p:sldId id="406" r:id="rId21"/>
    <p:sldId id="407" r:id="rId22"/>
    <p:sldId id="408" r:id="rId23"/>
    <p:sldId id="409" r:id="rId24"/>
    <p:sldId id="410" r:id="rId25"/>
    <p:sldId id="411" r:id="rId26"/>
    <p:sldId id="412" r:id="rId27"/>
    <p:sldId id="413" r:id="rId28"/>
    <p:sldId id="417" r:id="rId29"/>
    <p:sldId id="415" r:id="rId30"/>
    <p:sldId id="416" r:id="rId31"/>
    <p:sldId id="421" r:id="rId32"/>
    <p:sldId id="422" r:id="rId33"/>
    <p:sldId id="423" r:id="rId34"/>
    <p:sldId id="424" r:id="rId35"/>
    <p:sldId id="425" r:id="rId36"/>
    <p:sldId id="426" r:id="rId37"/>
    <p:sldId id="427" r:id="rId38"/>
    <p:sldId id="428" r:id="rId39"/>
    <p:sldId id="429" r:id="rId40"/>
    <p:sldId id="430" r:id="rId41"/>
    <p:sldId id="431" r:id="rId42"/>
    <p:sldId id="432" r:id="rId43"/>
    <p:sldId id="433" r:id="rId44"/>
    <p:sldId id="434" r:id="rId45"/>
    <p:sldId id="435" r:id="rId46"/>
    <p:sldId id="436" r:id="rId47"/>
    <p:sldId id="437" r:id="rId48"/>
    <p:sldId id="438" r:id="rId49"/>
    <p:sldId id="439" r:id="rId50"/>
    <p:sldId id="440" r:id="rId51"/>
    <p:sldId id="441" r:id="rId52"/>
    <p:sldId id="442" r:id="rId53"/>
    <p:sldId id="443" r:id="rId54"/>
    <p:sldId id="444" r:id="rId55"/>
    <p:sldId id="445" r:id="rId56"/>
    <p:sldId id="446" r:id="rId57"/>
    <p:sldId id="447" r:id="rId58"/>
    <p:sldId id="448" r:id="rId59"/>
    <p:sldId id="449" r:id="rId60"/>
    <p:sldId id="450" r:id="rId61"/>
    <p:sldId id="451" r:id="rId62"/>
    <p:sldId id="452" r:id="rId63"/>
    <p:sldId id="453" r:id="rId64"/>
    <p:sldId id="454" r:id="rId65"/>
    <p:sldId id="455" r:id="rId66"/>
    <p:sldId id="456" r:id="rId67"/>
    <p:sldId id="457" r:id="rId68"/>
    <p:sldId id="458" r:id="rId69"/>
    <p:sldId id="459" r:id="rId70"/>
    <p:sldId id="460" r:id="rId71"/>
    <p:sldId id="461" r:id="rId72"/>
    <p:sldId id="462" r:id="rId73"/>
    <p:sldId id="463" r:id="rId74"/>
    <p:sldId id="464" r:id="rId75"/>
    <p:sldId id="465" r:id="rId76"/>
    <p:sldId id="466" r:id="rId77"/>
    <p:sldId id="467" r:id="rId78"/>
    <p:sldId id="468" r:id="rId79"/>
    <p:sldId id="469" r:id="rId80"/>
    <p:sldId id="470" r:id="rId81"/>
    <p:sldId id="471" r:id="rId82"/>
  </p:sldIdLst>
  <p:sldSz cx="9144000" cy="5143500" type="screen16x9"/>
  <p:notesSz cx="6858000" cy="9144000"/>
  <p:embeddedFontLst>
    <p:embeddedFont>
      <p:font typeface="Roboto Slab" charset="0"/>
      <p:regular r:id="rId84"/>
      <p:bold r:id="rId85"/>
    </p:embeddedFont>
    <p:embeddedFont>
      <p:font typeface="Open Sans" charset="0"/>
      <p:regular r:id="rId86"/>
      <p:bold r:id="rId87"/>
      <p:italic r:id="rId88"/>
      <p:boldItalic r:id="rId89"/>
    </p:embeddedFont>
    <p:embeddedFont>
      <p:font typeface="Calibri" pitchFamily="34" charset="0"/>
      <p:regular r:id="rId90"/>
      <p:bold r:id="rId91"/>
      <p:italic r:id="rId92"/>
      <p:boldItalic r:id="rId93"/>
    </p:embeddedFont>
  </p:embeddedFontLst>
  <p:defaultText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7" userDrawn="1">
          <p15:clr>
            <a:srgbClr val="A4A3A4"/>
          </p15:clr>
        </p15:guide>
        <p15:guide id="2" pos="226" userDrawn="1">
          <p15:clr>
            <a:srgbClr val="A4A3A4"/>
          </p15:clr>
        </p15:guide>
        <p15:guide id="3" pos="5534" userDrawn="1">
          <p15:clr>
            <a:srgbClr val="A4A3A4"/>
          </p15:clr>
        </p15:guide>
        <p15:guide id="4" orient="horz" pos="3003" userDrawn="1">
          <p15:clr>
            <a:srgbClr val="A4A3A4"/>
          </p15:clr>
        </p15:guide>
        <p15:guide id="5" pos="2993" userDrawn="1">
          <p15:clr>
            <a:srgbClr val="A4A3A4"/>
          </p15:clr>
        </p15:guide>
        <p15:guide id="6" pos="2767" userDrawn="1">
          <p15:clr>
            <a:srgbClr val="A4A3A4"/>
          </p15:clr>
        </p15:guide>
        <p15:guide id="7" pos="1837" userDrawn="1">
          <p15:clr>
            <a:srgbClr val="A4A3A4"/>
          </p15:clr>
        </p15:guide>
        <p15:guide id="8" pos="3901" userDrawn="1">
          <p15:clr>
            <a:srgbClr val="A4A3A4"/>
          </p15:clr>
        </p15:guide>
        <p15:guide id="9" pos="2064" userDrawn="1">
          <p15:clr>
            <a:srgbClr val="A4A3A4"/>
          </p15:clr>
        </p15:guide>
        <p15:guide id="10" pos="3674" userDrawn="1">
          <p15:clr>
            <a:srgbClr val="A4A3A4"/>
          </p15:clr>
        </p15:guide>
        <p15:guide id="13" orient="horz" pos="7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530"/>
    <a:srgbClr val="050607"/>
    <a:srgbClr val="777232"/>
    <a:srgbClr val="F7F6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50" autoAdjust="0"/>
    <p:restoredTop sz="89257" autoAdjust="0"/>
  </p:normalViewPr>
  <p:slideViewPr>
    <p:cSldViewPr snapToGrid="0">
      <p:cViewPr>
        <p:scale>
          <a:sx n="100" d="100"/>
          <a:sy n="100" d="100"/>
        </p:scale>
        <p:origin x="-1944" y="-720"/>
      </p:cViewPr>
      <p:guideLst>
        <p:guide orient="horz" pos="237"/>
        <p:guide orient="horz" pos="3003"/>
        <p:guide orient="horz" pos="735"/>
        <p:guide pos="226"/>
        <p:guide pos="5534"/>
        <p:guide pos="2993"/>
        <p:guide pos="2767"/>
        <p:guide pos="1837"/>
        <p:guide pos="3901"/>
        <p:guide pos="2064"/>
        <p:guide pos="3674"/>
      </p:guideLst>
    </p:cSldViewPr>
  </p:slideViewPr>
  <p:notesTextViewPr>
    <p:cViewPr>
      <p:scale>
        <a:sx n="1" d="1"/>
        <a:sy n="1" d="1"/>
      </p:scale>
      <p:origin x="0" y="0"/>
    </p:cViewPr>
  </p:notesTextViewPr>
  <p:sorterViewPr>
    <p:cViewPr>
      <p:scale>
        <a:sx n="100" d="100"/>
        <a:sy n="100" d="100"/>
      </p:scale>
      <p:origin x="0" y="-33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1.fntdata"/><Relationship Id="rId89" Type="http://schemas.openxmlformats.org/officeDocument/2006/relationships/font" Target="fonts/font6.fntdata"/><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7.fntdata"/><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2.fntdata"/><Relationship Id="rId93"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3.fntdata"/><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1B41E-17B3-44CE-8E19-FCB63DD51A28}" type="datetimeFigureOut">
              <a:rPr lang="ru-RU" smtClean="0"/>
              <a:t>02.05.2018</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1DEFC-839A-4688-A129-6AA2F4833DA1}" type="slidenum">
              <a:rPr lang="ru-RU" smtClean="0"/>
              <a:t>‹#›</a:t>
            </a:fld>
            <a:endParaRPr lang="ru-RU"/>
          </a:p>
        </p:txBody>
      </p:sp>
    </p:spTree>
    <p:extLst>
      <p:ext uri="{BB962C8B-B14F-4D97-AF65-F5344CB8AC3E}">
        <p14:creationId xmlns:p14="http://schemas.microsoft.com/office/powerpoint/2010/main" val="1557357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761DEFC-839A-4688-A129-6AA2F4833DA1}" type="slidenum">
              <a:rPr lang="ru-RU" smtClean="0"/>
              <a:t>1</a:t>
            </a:fld>
            <a:endParaRPr lang="ru-RU"/>
          </a:p>
        </p:txBody>
      </p:sp>
    </p:spTree>
    <p:extLst>
      <p:ext uri="{BB962C8B-B14F-4D97-AF65-F5344CB8AC3E}">
        <p14:creationId xmlns:p14="http://schemas.microsoft.com/office/powerpoint/2010/main" val="2151041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761DEFC-839A-4688-A129-6AA2F4833DA1}" type="slidenum">
              <a:rPr lang="ru-RU" smtClean="0"/>
              <a:t>6</a:t>
            </a:fld>
            <a:endParaRPr lang="ru-RU"/>
          </a:p>
        </p:txBody>
      </p:sp>
    </p:spTree>
    <p:extLst>
      <p:ext uri="{BB962C8B-B14F-4D97-AF65-F5344CB8AC3E}">
        <p14:creationId xmlns:p14="http://schemas.microsoft.com/office/powerpoint/2010/main" val="3807875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ru-RU" smtClean="0"/>
              <a:t>Образец заголовка</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E06E679-DC75-4745-852D-F583D5FA2C9D}" type="datetimeFigureOut">
              <a:rPr lang="ru-RU" smtClean="0"/>
              <a:t>02.05.2018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291159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06E679-DC75-4745-852D-F583D5FA2C9D}" type="datetimeFigureOut">
              <a:rPr lang="ru-RU" smtClean="0"/>
              <a:t>02.05.2018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1834865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06E679-DC75-4745-852D-F583D5FA2C9D}" type="datetimeFigureOut">
              <a:rPr lang="ru-RU" smtClean="0"/>
              <a:t>02.05.2018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795771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E06E679-DC75-4745-852D-F583D5FA2C9D}" type="datetimeFigureOut">
              <a:rPr lang="ru-RU" smtClean="0"/>
              <a:t>02.05.2018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1789636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629842" y="1878806"/>
            <a:ext cx="3868340" cy="276344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4629150" y="1878806"/>
            <a:ext cx="3887391" cy="276344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E06E679-DC75-4745-852D-F583D5FA2C9D}" type="datetimeFigureOut">
              <a:rPr lang="ru-RU" smtClean="0"/>
              <a:t>02.05.2018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3190836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06E679-DC75-4745-852D-F583D5FA2C9D}" type="datetimeFigureOut">
              <a:rPr lang="ru-RU" smtClean="0"/>
              <a:t>02.05.2018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362526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06E679-DC75-4745-852D-F583D5FA2C9D}" type="datetimeFigureOut">
              <a:rPr lang="ru-RU" smtClean="0"/>
              <a:t>02.05.2018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546069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ru-RU" smtClean="0"/>
              <a:t>Образец заголовка</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CE06E679-DC75-4745-852D-F583D5FA2C9D}" type="datetimeFigureOut">
              <a:rPr lang="ru-RU" smtClean="0"/>
              <a:t>02.05.2018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1399515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CE06E679-DC75-4745-852D-F583D5FA2C9D}" type="datetimeFigureOut">
              <a:rPr lang="ru-RU" smtClean="0"/>
              <a:t>02.05.2018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406455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06E679-DC75-4745-852D-F583D5FA2C9D}" type="datetimeFigureOut">
              <a:rPr lang="ru-RU" smtClean="0"/>
              <a:t>02.05.2018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2724224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06E679-DC75-4745-852D-F583D5FA2C9D}" type="datetimeFigureOut">
              <a:rPr lang="ru-RU" smtClean="0"/>
              <a:t>02.05.2018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721A449-B48E-44C3-9B97-791039936F93}" type="slidenum">
              <a:rPr lang="ru-RU" smtClean="0"/>
              <a:t>‹#›</a:t>
            </a:fld>
            <a:endParaRPr lang="ru-RU"/>
          </a:p>
        </p:txBody>
      </p:sp>
    </p:spTree>
    <p:extLst>
      <p:ext uri="{BB962C8B-B14F-4D97-AF65-F5344CB8AC3E}">
        <p14:creationId xmlns:p14="http://schemas.microsoft.com/office/powerpoint/2010/main" val="207044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E06E679-DC75-4745-852D-F583D5FA2C9D}" type="datetimeFigureOut">
              <a:rPr lang="ru-RU" smtClean="0"/>
              <a:t>02.05.2018</a:t>
            </a:fld>
            <a:endParaRPr lang="ru-RU"/>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721A449-B48E-44C3-9B97-791039936F93}" type="slidenum">
              <a:rPr lang="ru-RU" smtClean="0"/>
              <a:t>‹#›</a:t>
            </a:fld>
            <a:endParaRPr lang="ru-RU"/>
          </a:p>
        </p:txBody>
      </p:sp>
    </p:spTree>
    <p:extLst>
      <p:ext uri="{BB962C8B-B14F-4D97-AF65-F5344CB8AC3E}">
        <p14:creationId xmlns:p14="http://schemas.microsoft.com/office/powerpoint/2010/main" val="1047179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slide" Target="slide3.xml"/><Relationship Id="rId5" Type="http://schemas.openxmlformats.org/officeDocument/2006/relationships/slide" Target="slide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4.xml"/><Relationship Id="rId18" Type="http://schemas.openxmlformats.org/officeDocument/2006/relationships/slide" Target="slide49.xml"/><Relationship Id="rId26" Type="http://schemas.openxmlformats.org/officeDocument/2006/relationships/slide" Target="slide73.xml"/><Relationship Id="rId3" Type="http://schemas.openxmlformats.org/officeDocument/2006/relationships/slide" Target="slide7.xml"/><Relationship Id="rId21" Type="http://schemas.openxmlformats.org/officeDocument/2006/relationships/slide" Target="slide58.xml"/><Relationship Id="rId7" Type="http://schemas.openxmlformats.org/officeDocument/2006/relationships/slide" Target="slide16.xml"/><Relationship Id="rId12" Type="http://schemas.openxmlformats.org/officeDocument/2006/relationships/slide" Target="slide31.xml"/><Relationship Id="rId17" Type="http://schemas.openxmlformats.org/officeDocument/2006/relationships/slide" Target="slide46.xml"/><Relationship Id="rId25" Type="http://schemas.openxmlformats.org/officeDocument/2006/relationships/slide" Target="slide70.xml"/><Relationship Id="rId2" Type="http://schemas.openxmlformats.org/officeDocument/2006/relationships/notesSlide" Target="../notesSlides/notesSlide2.xml"/><Relationship Id="rId16" Type="http://schemas.openxmlformats.org/officeDocument/2006/relationships/slide" Target="slide43.xml"/><Relationship Id="rId20" Type="http://schemas.openxmlformats.org/officeDocument/2006/relationships/slide" Target="slide55.xml"/><Relationship Id="rId29"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 Target="slide13.xml"/><Relationship Id="rId11" Type="http://schemas.openxmlformats.org/officeDocument/2006/relationships/slide" Target="slide28.xml"/><Relationship Id="rId24" Type="http://schemas.openxmlformats.org/officeDocument/2006/relationships/slide" Target="slide67.xml"/><Relationship Id="rId5" Type="http://schemas.openxmlformats.org/officeDocument/2006/relationships/slide" Target="slide10.xml"/><Relationship Id="rId15" Type="http://schemas.openxmlformats.org/officeDocument/2006/relationships/slide" Target="slide40.xml"/><Relationship Id="rId23" Type="http://schemas.openxmlformats.org/officeDocument/2006/relationships/slide" Target="slide64.xml"/><Relationship Id="rId28" Type="http://schemas.openxmlformats.org/officeDocument/2006/relationships/slide" Target="slide79.xml"/><Relationship Id="rId10" Type="http://schemas.openxmlformats.org/officeDocument/2006/relationships/slide" Target="slide25.xml"/><Relationship Id="rId19" Type="http://schemas.openxmlformats.org/officeDocument/2006/relationships/slide" Target="slide52.xml"/><Relationship Id="rId4" Type="http://schemas.openxmlformats.org/officeDocument/2006/relationships/image" Target="../media/image5.png"/><Relationship Id="rId9" Type="http://schemas.openxmlformats.org/officeDocument/2006/relationships/slide" Target="slide22.xml"/><Relationship Id="rId14" Type="http://schemas.openxmlformats.org/officeDocument/2006/relationships/slide" Target="slide37.xml"/><Relationship Id="rId22" Type="http://schemas.openxmlformats.org/officeDocument/2006/relationships/slide" Target="slide61.xml"/><Relationship Id="rId27" Type="http://schemas.openxmlformats.org/officeDocument/2006/relationships/slide" Target="slide76.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10.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13.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slide" Target="slide18.xml"/><Relationship Id="rId4" Type="http://schemas.openxmlformats.org/officeDocument/2006/relationships/slide" Target="slide1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19.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slide" Target="slide20.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22.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24.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25.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26.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28.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31.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3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3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36.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37.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38.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0.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41.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43.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45.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6.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47.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9.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51.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52.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54.xml"/></Relationships>
</file>

<file path=ppt/slides/_rels/slide5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55.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56.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5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58.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60.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6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61.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62.xml"/></Relationships>
</file>

<file path=ppt/slides/_rels/slide6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6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64.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66.xml"/></Relationships>
</file>

<file path=ppt/slides/_rels/slide6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6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67.xml.rels><?xml version="1.0" encoding="UTF-8" standalone="yes"?>
<Relationships xmlns="http://schemas.openxmlformats.org/package/2006/relationships"><Relationship Id="rId3" Type="http://schemas.openxmlformats.org/officeDocument/2006/relationships/slide" Target="slide68.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69.xml"/></Relationships>
</file>

<file path=ppt/slides/_rels/slide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6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70.xml.rels><?xml version="1.0" encoding="UTF-8" standalone="yes"?>
<Relationships xmlns="http://schemas.openxmlformats.org/package/2006/relationships"><Relationship Id="rId3" Type="http://schemas.openxmlformats.org/officeDocument/2006/relationships/slide" Target="slide72.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71.xml"/></Relationships>
</file>

<file path=ppt/slides/_rels/slide7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7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73.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74.xml"/></Relationships>
</file>

<file path=ppt/slides/_rels/slide7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7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76.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78.xml"/></Relationships>
</file>

<file path=ppt/slides/_rels/slide7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7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79.xml.rels><?xml version="1.0" encoding="UTF-8" standalone="yes"?>
<Relationships xmlns="http://schemas.openxmlformats.org/package/2006/relationships"><Relationship Id="rId3" Type="http://schemas.openxmlformats.org/officeDocument/2006/relationships/slide" Target="slide81.xm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80.xml"/></Relationships>
</file>

<file path=ppt/slides/_rels/slide8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_rels/slide8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slide" Target="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0" name="TextBox 9"/>
          <p:cNvSpPr txBox="1"/>
          <p:nvPr/>
        </p:nvSpPr>
        <p:spPr>
          <a:xfrm>
            <a:off x="701674" y="930166"/>
            <a:ext cx="4392613" cy="1261884"/>
          </a:xfrm>
          <a:prstGeom prst="rect">
            <a:avLst/>
          </a:prstGeom>
          <a:noFill/>
        </p:spPr>
        <p:txBody>
          <a:bodyPr wrap="square" rtlCol="0">
            <a:spAutoFit/>
          </a:bodyPr>
          <a:lstStyle/>
          <a:p>
            <a:pPr algn="ctr" defTabSz="914377"/>
            <a:r>
              <a:rPr lang="ru-RU" sz="3800" b="1" dirty="0" smtClean="0">
                <a:solidFill>
                  <a:srgbClr val="002060"/>
                </a:solidFill>
                <a:latin typeface="+mj-lt"/>
              </a:rPr>
              <a:t>Ворошиловский стрелок</a:t>
            </a:r>
            <a:endParaRPr lang="ru-RU" sz="3800" b="1" dirty="0">
              <a:solidFill>
                <a:srgbClr val="002060"/>
              </a:solidFill>
              <a:latin typeface="+mj-lt"/>
            </a:endParaRPr>
          </a:p>
        </p:txBody>
      </p:sp>
      <p:sp>
        <p:nvSpPr>
          <p:cNvPr id="19" name="Скругленный прямоугольник 18">
            <a:hlinkClick r:id="rId5" action="ppaction://hlinksldjump"/>
          </p:cNvPr>
          <p:cNvSpPr/>
          <p:nvPr/>
        </p:nvSpPr>
        <p:spPr>
          <a:xfrm>
            <a:off x="1788226" y="2655870"/>
            <a:ext cx="2219508" cy="674603"/>
          </a:xfrm>
          <a:prstGeom prst="roundRect">
            <a:avLst/>
          </a:prstGeom>
          <a:solidFill>
            <a:srgbClr val="00B050"/>
          </a:solidFill>
          <a:ln>
            <a:noFill/>
          </a:ln>
          <a:effectLst>
            <a:outerShdw blurRad="127000" dist="127000" dir="5400000" sx="90000" sy="90000" algn="t" rotWithShape="0">
              <a:schemeClr val="accent6">
                <a:lumMod val="50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0000" tIns="180000" rIns="360000" bIns="180000" rtlCol="0" anchor="ctr">
            <a:spAutoFit/>
          </a:bodyPr>
          <a:lstStyle/>
          <a:p>
            <a:pPr algn="ctr"/>
            <a:r>
              <a:rPr lang="ru-RU" sz="1600" dirty="0" smtClean="0">
                <a:solidFill>
                  <a:schemeClr val="bg1"/>
                </a:solidFill>
                <a:latin typeface="+mj-lt"/>
              </a:rPr>
              <a:t>Начать игру</a:t>
            </a:r>
            <a:endParaRPr lang="ru-RU" sz="1600" dirty="0">
              <a:solidFill>
                <a:schemeClr val="bg1"/>
              </a:solidFill>
              <a:latin typeface="+mj-lt"/>
            </a:endParaRPr>
          </a:p>
        </p:txBody>
      </p:sp>
      <p:sp>
        <p:nvSpPr>
          <p:cNvPr id="8" name="TextBox 7">
            <a:hlinkClick r:id="rId6" action="ppaction://hlinksldjump"/>
          </p:cNvPr>
          <p:cNvSpPr txBox="1"/>
          <p:nvPr/>
        </p:nvSpPr>
        <p:spPr>
          <a:xfrm>
            <a:off x="2032198" y="4069934"/>
            <a:ext cx="1731564" cy="338554"/>
          </a:xfrm>
          <a:prstGeom prst="rect">
            <a:avLst/>
          </a:prstGeom>
          <a:noFill/>
        </p:spPr>
        <p:txBody>
          <a:bodyPr wrap="none" rtlCol="0">
            <a:spAutoFit/>
          </a:bodyPr>
          <a:lstStyle/>
          <a:p>
            <a:pPr algn="ctr" defTabSz="685800"/>
            <a:r>
              <a:rPr lang="ru-RU" sz="1600" dirty="0" smtClean="0">
                <a:solidFill>
                  <a:srgbClr val="002060"/>
                </a:solidFill>
                <a:latin typeface="Roboto Slab"/>
              </a:rPr>
              <a:t>История знака</a:t>
            </a:r>
            <a:endParaRPr lang="ru-RU" sz="1600" dirty="0">
              <a:solidFill>
                <a:srgbClr val="002060"/>
              </a:solidFill>
              <a:latin typeface="Roboto Slab"/>
            </a:endParaRPr>
          </a:p>
        </p:txBody>
      </p:sp>
      <p:sp>
        <p:nvSpPr>
          <p:cNvPr id="9" name="TextBox 8">
            <a:hlinkClick r:id="rId7" action="ppaction://hlinksldjump"/>
          </p:cNvPr>
          <p:cNvSpPr txBox="1"/>
          <p:nvPr/>
        </p:nvSpPr>
        <p:spPr>
          <a:xfrm>
            <a:off x="2053037" y="3584159"/>
            <a:ext cx="1689886" cy="338554"/>
          </a:xfrm>
          <a:prstGeom prst="rect">
            <a:avLst/>
          </a:prstGeom>
          <a:noFill/>
        </p:spPr>
        <p:txBody>
          <a:bodyPr wrap="none" rtlCol="0">
            <a:spAutoFit/>
          </a:bodyPr>
          <a:lstStyle/>
          <a:p>
            <a:pPr algn="ctr" defTabSz="685800"/>
            <a:r>
              <a:rPr lang="ru-RU" sz="1600" dirty="0" smtClean="0">
                <a:solidFill>
                  <a:srgbClr val="002060"/>
                </a:solidFill>
                <a:latin typeface="Roboto Slab"/>
              </a:rPr>
              <a:t>Правила игры</a:t>
            </a:r>
            <a:endParaRPr lang="ru-RU" sz="1600" dirty="0">
              <a:solidFill>
                <a:srgbClr val="002060"/>
              </a:solidFill>
              <a:latin typeface="Roboto Slab"/>
            </a:endParaRPr>
          </a:p>
        </p:txBody>
      </p:sp>
    </p:spTree>
    <p:extLst>
      <p:ext uri="{BB962C8B-B14F-4D97-AF65-F5344CB8AC3E}">
        <p14:creationId xmlns:p14="http://schemas.microsoft.com/office/powerpoint/2010/main" val="21641691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1" name="TextBox 10"/>
          <p:cNvSpPr txBox="1"/>
          <p:nvPr/>
        </p:nvSpPr>
        <p:spPr>
          <a:xfrm>
            <a:off x="358776" y="1166813"/>
            <a:ext cx="4033838" cy="2585323"/>
          </a:xfrm>
          <a:prstGeom prst="rect">
            <a:avLst/>
          </a:prstGeom>
          <a:noFill/>
        </p:spPr>
        <p:txBody>
          <a:bodyPr wrap="square" lIns="0" tIns="0" rIns="0" bIns="0" rtlCol="0">
            <a:spAutoFit/>
          </a:bodyPr>
          <a:lstStyle/>
          <a:p>
            <a:pPr defTabSz="914377"/>
            <a:r>
              <a:rPr lang="ru-RU" sz="1400" dirty="0">
                <a:solidFill>
                  <a:prstClr val="black"/>
                </a:solidFill>
              </a:rPr>
              <a:t>В игре участвуют две команды. Задача каждой команды </a:t>
            </a:r>
            <a:r>
              <a:rPr lang="ru-RU" sz="1400" dirty="0" smtClean="0">
                <a:solidFill>
                  <a:prstClr val="black"/>
                </a:solidFill>
              </a:rPr>
              <a:t>– поразить как можно больше мишеней.</a:t>
            </a:r>
            <a:endParaRPr lang="ru-RU" sz="1400" dirty="0">
              <a:solidFill>
                <a:prstClr val="black"/>
              </a:solidFill>
            </a:endParaRPr>
          </a:p>
          <a:p>
            <a:pPr defTabSz="914377"/>
            <a:endParaRPr lang="ru-RU" sz="1400" dirty="0">
              <a:solidFill>
                <a:prstClr val="black"/>
              </a:solidFill>
            </a:endParaRPr>
          </a:p>
          <a:p>
            <a:pPr defTabSz="914377"/>
            <a:r>
              <a:rPr lang="ru-RU" sz="1400" dirty="0">
                <a:solidFill>
                  <a:prstClr val="black"/>
                </a:solidFill>
              </a:rPr>
              <a:t>Игровое поле разбито на </a:t>
            </a:r>
            <a:r>
              <a:rPr lang="ru-RU" sz="1400" dirty="0" smtClean="0">
                <a:solidFill>
                  <a:prstClr val="black"/>
                </a:solidFill>
              </a:rPr>
              <a:t>25 мишеней.  </a:t>
            </a:r>
            <a:endParaRPr lang="ru-RU" sz="1400" dirty="0">
              <a:solidFill>
                <a:prstClr val="black"/>
              </a:solidFill>
            </a:endParaRPr>
          </a:p>
          <a:p>
            <a:pPr defTabSz="914377"/>
            <a:endParaRPr lang="ru-RU" sz="1400" dirty="0">
              <a:solidFill>
                <a:prstClr val="black"/>
              </a:solidFill>
            </a:endParaRPr>
          </a:p>
          <a:p>
            <a:pPr defTabSz="914377"/>
            <a:r>
              <a:rPr lang="ru-RU" sz="1400" dirty="0">
                <a:solidFill>
                  <a:prstClr val="black"/>
                </a:solidFill>
              </a:rPr>
              <a:t>Команды по очереди выбирают </a:t>
            </a:r>
            <a:r>
              <a:rPr lang="ru-RU" sz="1400" dirty="0" smtClean="0">
                <a:solidFill>
                  <a:prstClr val="black"/>
                </a:solidFill>
              </a:rPr>
              <a:t>мишень </a:t>
            </a:r>
            <a:r>
              <a:rPr lang="ru-RU" sz="1400" dirty="0">
                <a:solidFill>
                  <a:prstClr val="black"/>
                </a:solidFill>
              </a:rPr>
              <a:t>на игровом поле. </a:t>
            </a:r>
            <a:r>
              <a:rPr lang="ru-RU" sz="1400" dirty="0" smtClean="0">
                <a:solidFill>
                  <a:prstClr val="black"/>
                </a:solidFill>
              </a:rPr>
              <a:t>После </a:t>
            </a:r>
            <a:r>
              <a:rPr lang="ru-RU" sz="1400" dirty="0" smtClean="0">
                <a:solidFill>
                  <a:prstClr val="black"/>
                </a:solidFill>
              </a:rPr>
              <a:t>этого команда сможет ответить на вопрос. </a:t>
            </a:r>
          </a:p>
          <a:p>
            <a:pPr defTabSz="914377"/>
            <a:endParaRPr lang="ru-RU" sz="1400" dirty="0">
              <a:solidFill>
                <a:prstClr val="black"/>
              </a:solidFill>
            </a:endParaRPr>
          </a:p>
          <a:p>
            <a:pPr defTabSz="914377"/>
            <a:r>
              <a:rPr lang="ru-RU" sz="1400" dirty="0" smtClean="0">
                <a:solidFill>
                  <a:prstClr val="black"/>
                </a:solidFill>
              </a:rPr>
              <a:t>За каждый правильный ответ команда получает 1 балл.</a:t>
            </a:r>
            <a:endParaRPr lang="ru-RU" sz="1400" dirty="0">
              <a:solidFill>
                <a:prstClr val="black"/>
              </a:solidFill>
            </a:endParaRPr>
          </a:p>
        </p:txBody>
      </p:sp>
      <p:sp>
        <p:nvSpPr>
          <p:cNvPr id="12" name="TextBox 11"/>
          <p:cNvSpPr txBox="1"/>
          <p:nvPr/>
        </p:nvSpPr>
        <p:spPr>
          <a:xfrm>
            <a:off x="4751388" y="1166813"/>
            <a:ext cx="4033837" cy="2585323"/>
          </a:xfrm>
          <a:prstGeom prst="rect">
            <a:avLst/>
          </a:prstGeom>
          <a:noFill/>
        </p:spPr>
        <p:txBody>
          <a:bodyPr wrap="square" lIns="0" tIns="0" rIns="0" bIns="0" rtlCol="0">
            <a:spAutoFit/>
          </a:bodyPr>
          <a:lstStyle/>
          <a:p>
            <a:pPr defTabSz="914377"/>
            <a:r>
              <a:rPr lang="ru-RU" sz="1400" dirty="0" smtClean="0">
                <a:solidFill>
                  <a:prstClr val="black"/>
                </a:solidFill>
              </a:rPr>
              <a:t>Мишени можно выбирать в произвольном порядке.</a:t>
            </a:r>
          </a:p>
          <a:p>
            <a:pPr defTabSz="914377"/>
            <a:endParaRPr lang="ru-RU" sz="1400" dirty="0">
              <a:solidFill>
                <a:prstClr val="black"/>
              </a:solidFill>
            </a:endParaRPr>
          </a:p>
          <a:p>
            <a:pPr defTabSz="914377"/>
            <a:r>
              <a:rPr lang="ru-RU" sz="1400" dirty="0" smtClean="0">
                <a:solidFill>
                  <a:prstClr val="black"/>
                </a:solidFill>
              </a:rPr>
              <a:t>Правильный </a:t>
            </a:r>
            <a:r>
              <a:rPr lang="ru-RU" sz="1400" dirty="0">
                <a:solidFill>
                  <a:prstClr val="black"/>
                </a:solidFill>
              </a:rPr>
              <a:t>ответ позволяет сделать ещё один ход. В случае неверного ответа ход переходит к другой команде.</a:t>
            </a:r>
          </a:p>
          <a:p>
            <a:pPr defTabSz="914377"/>
            <a:endParaRPr lang="ru-RU" sz="1400" dirty="0">
              <a:solidFill>
                <a:prstClr val="black"/>
              </a:solidFill>
            </a:endParaRPr>
          </a:p>
          <a:p>
            <a:pPr defTabSz="914377"/>
            <a:r>
              <a:rPr lang="ru-RU" sz="1400" dirty="0">
                <a:solidFill>
                  <a:prstClr val="black"/>
                </a:solidFill>
              </a:rPr>
              <a:t>Команда, начинающая игру первой, определяется по жребию.</a:t>
            </a:r>
          </a:p>
          <a:p>
            <a:pPr defTabSz="914377"/>
            <a:endParaRPr lang="ru-RU" sz="1400" dirty="0">
              <a:solidFill>
                <a:prstClr val="black"/>
              </a:solidFill>
            </a:endParaRPr>
          </a:p>
          <a:p>
            <a:pPr defTabSz="914377"/>
            <a:r>
              <a:rPr lang="ru-RU" sz="1400" dirty="0">
                <a:solidFill>
                  <a:prstClr val="black"/>
                </a:solidFill>
              </a:rPr>
              <a:t>Игру выигрывает та </a:t>
            </a:r>
            <a:r>
              <a:rPr lang="ru-RU" sz="1400" dirty="0" smtClean="0">
                <a:solidFill>
                  <a:prstClr val="black"/>
                </a:solidFill>
              </a:rPr>
              <a:t>команда,</a:t>
            </a:r>
            <a:r>
              <a:rPr lang="en-US" sz="1400" dirty="0" smtClean="0">
                <a:solidFill>
                  <a:prstClr val="black"/>
                </a:solidFill>
              </a:rPr>
              <a:t> </a:t>
            </a:r>
            <a:r>
              <a:rPr lang="ru-RU" sz="1400" dirty="0" smtClean="0">
                <a:solidFill>
                  <a:prstClr val="black"/>
                </a:solidFill>
              </a:rPr>
              <a:t>которая поразит </a:t>
            </a:r>
            <a:r>
              <a:rPr lang="ru-RU" sz="1400" dirty="0" smtClean="0">
                <a:solidFill>
                  <a:prstClr val="black"/>
                </a:solidFill>
              </a:rPr>
              <a:t>больше всего мишеней.</a:t>
            </a:r>
            <a:endParaRPr lang="ru-RU" sz="1400" dirty="0">
              <a:solidFill>
                <a:prstClr val="black"/>
              </a:solidFill>
            </a:endParaRPr>
          </a:p>
        </p:txBody>
      </p:sp>
      <p:sp>
        <p:nvSpPr>
          <p:cNvPr id="15" name="Прямоугольник с двумя скругленными соседними углами 14"/>
          <p:cNvSpPr/>
          <p:nvPr/>
        </p:nvSpPr>
        <p:spPr>
          <a:xfrm rot="10800000">
            <a:off x="3132000" y="4499"/>
            <a:ext cx="288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445730" y="107151"/>
            <a:ext cx="2252540" cy="430887"/>
          </a:xfrm>
          <a:prstGeom prst="rect">
            <a:avLst/>
          </a:prstGeom>
          <a:noFill/>
        </p:spPr>
        <p:txBody>
          <a:bodyPr wrap="none" rtlCol="0">
            <a:spAutoFit/>
          </a:bodyPr>
          <a:lstStyle/>
          <a:p>
            <a:pPr algn="ctr" defTabSz="914377"/>
            <a:r>
              <a:rPr lang="ru-RU" sz="2200" dirty="0">
                <a:solidFill>
                  <a:schemeClr val="accent3">
                    <a:lumMod val="75000"/>
                  </a:schemeClr>
                </a:solidFill>
                <a:latin typeface="+mj-lt"/>
              </a:rPr>
              <a:t>Правила игры</a:t>
            </a:r>
          </a:p>
        </p:txBody>
      </p:sp>
      <p:sp>
        <p:nvSpPr>
          <p:cNvPr id="19" name="Скругленный прямоугольник 18">
            <a:hlinkClick r:id="rId3" action="ppaction://hlinksldjump"/>
          </p:cNvPr>
          <p:cNvSpPr/>
          <p:nvPr/>
        </p:nvSpPr>
        <p:spPr>
          <a:xfrm>
            <a:off x="7589836" y="4361858"/>
            <a:ext cx="1195389"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К меню</a:t>
            </a:r>
            <a:endParaRPr lang="ru-RU" sz="1200" dirty="0">
              <a:solidFill>
                <a:schemeClr val="bg1"/>
              </a:solidFill>
            </a:endParaRPr>
          </a:p>
        </p:txBody>
      </p:sp>
    </p:spTree>
    <p:extLst>
      <p:ext uri="{BB962C8B-B14F-4D97-AF65-F5344CB8AC3E}">
        <p14:creationId xmlns:p14="http://schemas.microsoft.com/office/powerpoint/2010/main" val="39429512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9" name="Скругленный прямоугольник 18">
            <a:hlinkClick r:id="rId3" action="ppaction://hlinksldjump"/>
          </p:cNvPr>
          <p:cNvSpPr/>
          <p:nvPr/>
        </p:nvSpPr>
        <p:spPr>
          <a:xfrm>
            <a:off x="7589836" y="4361858"/>
            <a:ext cx="1195389"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white"/>
                </a:solidFill>
              </a:rPr>
              <a:t>Далее</a:t>
            </a:r>
            <a:endParaRPr lang="ru-RU" sz="1200" dirty="0">
              <a:solidFill>
                <a:prstClr val="white"/>
              </a:solidFill>
            </a:endParaRPr>
          </a:p>
        </p:txBody>
      </p:sp>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1388" y="591561"/>
            <a:ext cx="3467101" cy="4147127"/>
          </a:xfrm>
          <a:prstGeom prst="rect">
            <a:avLst/>
          </a:prstGeom>
        </p:spPr>
      </p:pic>
      <p:grpSp>
        <p:nvGrpSpPr>
          <p:cNvPr id="3" name="Группа 2"/>
          <p:cNvGrpSpPr/>
          <p:nvPr/>
        </p:nvGrpSpPr>
        <p:grpSpPr>
          <a:xfrm>
            <a:off x="815976" y="1530756"/>
            <a:ext cx="4033838" cy="2081988"/>
            <a:chOff x="358776" y="1148774"/>
            <a:chExt cx="4033838" cy="2081988"/>
          </a:xfrm>
        </p:grpSpPr>
        <p:sp>
          <p:nvSpPr>
            <p:cNvPr id="11" name="TextBox 10"/>
            <p:cNvSpPr txBox="1"/>
            <p:nvPr/>
          </p:nvSpPr>
          <p:spPr>
            <a:xfrm>
              <a:off x="358776" y="2399765"/>
              <a:ext cx="4033838" cy="830997"/>
            </a:xfrm>
            <a:prstGeom prst="rect">
              <a:avLst/>
            </a:prstGeom>
            <a:noFill/>
          </p:spPr>
          <p:txBody>
            <a:bodyPr wrap="square" lIns="0" tIns="0" rIns="0" bIns="0" rtlCol="0">
              <a:spAutoFit/>
            </a:bodyPr>
            <a:lstStyle/>
            <a:p>
              <a:r>
                <a:rPr lang="ru-RU" sz="1800" dirty="0" smtClean="0">
                  <a:solidFill>
                    <a:prstClr val="black"/>
                  </a:solidFill>
                  <a:latin typeface="Roboto Slab"/>
                </a:rPr>
                <a:t>нагрудный </a:t>
              </a:r>
              <a:r>
                <a:rPr lang="ru-RU" sz="1800" dirty="0">
                  <a:solidFill>
                    <a:prstClr val="black"/>
                  </a:solidFill>
                  <a:latin typeface="Roboto Slab"/>
                </a:rPr>
                <a:t>значок Осоавиахима и РККА для награждения метких стрелков</a:t>
              </a:r>
              <a:r>
                <a:rPr lang="ru-RU" sz="1800" dirty="0" smtClean="0">
                  <a:solidFill>
                    <a:prstClr val="black"/>
                  </a:solidFill>
                  <a:latin typeface="Roboto Slab"/>
                </a:rPr>
                <a:t>.</a:t>
              </a:r>
            </a:p>
          </p:txBody>
        </p:sp>
        <p:sp>
          <p:nvSpPr>
            <p:cNvPr id="13" name="TextBox 12"/>
            <p:cNvSpPr txBox="1"/>
            <p:nvPr/>
          </p:nvSpPr>
          <p:spPr>
            <a:xfrm>
              <a:off x="358776" y="1148774"/>
              <a:ext cx="4033838" cy="1107996"/>
            </a:xfrm>
            <a:prstGeom prst="rect">
              <a:avLst/>
            </a:prstGeom>
            <a:noFill/>
          </p:spPr>
          <p:txBody>
            <a:bodyPr wrap="square" lIns="0" tIns="0" rIns="0" bIns="0" rtlCol="0">
              <a:spAutoFit/>
            </a:bodyPr>
            <a:lstStyle/>
            <a:p>
              <a:r>
                <a:rPr lang="ru-RU" sz="3600" b="1" dirty="0">
                  <a:solidFill>
                    <a:prstClr val="black"/>
                  </a:solidFill>
                  <a:latin typeface="Roboto Slab"/>
                </a:rPr>
                <a:t>Ворошиловский </a:t>
              </a:r>
              <a:r>
                <a:rPr lang="ru-RU" sz="3600" b="1" dirty="0" smtClean="0">
                  <a:solidFill>
                    <a:prstClr val="black"/>
                  </a:solidFill>
                  <a:latin typeface="Roboto Slab"/>
                </a:rPr>
                <a:t/>
              </a:r>
              <a:br>
                <a:rPr lang="ru-RU" sz="3600" b="1" dirty="0" smtClean="0">
                  <a:solidFill>
                    <a:prstClr val="black"/>
                  </a:solidFill>
                  <a:latin typeface="Roboto Slab"/>
                </a:rPr>
              </a:br>
              <a:r>
                <a:rPr lang="ru-RU" sz="3600" b="1" dirty="0" smtClean="0">
                  <a:solidFill>
                    <a:prstClr val="black"/>
                  </a:solidFill>
                  <a:latin typeface="Roboto Slab"/>
                </a:rPr>
                <a:t>стрелок </a:t>
              </a:r>
              <a:r>
                <a:rPr lang="ru-RU" sz="3600" dirty="0">
                  <a:solidFill>
                    <a:prstClr val="black"/>
                  </a:solidFill>
                  <a:latin typeface="Roboto Slab"/>
                </a:rPr>
                <a:t>—</a:t>
              </a:r>
              <a:endParaRPr lang="ru-RU" sz="3600" dirty="0" smtClean="0">
                <a:solidFill>
                  <a:prstClr val="black"/>
                </a:solidFill>
              </a:endParaRPr>
            </a:p>
          </p:txBody>
        </p:sp>
      </p:grpSp>
    </p:spTree>
    <p:extLst>
      <p:ext uri="{BB962C8B-B14F-4D97-AF65-F5344CB8AC3E}">
        <p14:creationId xmlns:p14="http://schemas.microsoft.com/office/powerpoint/2010/main" val="387539419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1" name="TextBox 10"/>
          <p:cNvSpPr txBox="1"/>
          <p:nvPr/>
        </p:nvSpPr>
        <p:spPr>
          <a:xfrm>
            <a:off x="4751387" y="785689"/>
            <a:ext cx="4033838" cy="3453253"/>
          </a:xfrm>
          <a:prstGeom prst="rect">
            <a:avLst/>
          </a:prstGeom>
          <a:noFill/>
        </p:spPr>
        <p:txBody>
          <a:bodyPr wrap="square" lIns="0" tIns="0" rIns="0" bIns="0" rtlCol="0">
            <a:spAutoFit/>
          </a:bodyPr>
          <a:lstStyle/>
          <a:p>
            <a:pPr>
              <a:lnSpc>
                <a:spcPct val="110000"/>
              </a:lnSpc>
            </a:pPr>
            <a:r>
              <a:rPr lang="ru-RU" sz="1200" dirty="0">
                <a:solidFill>
                  <a:prstClr val="black"/>
                </a:solidFill>
              </a:rPr>
              <a:t>Осенью 1934 года в </a:t>
            </a:r>
            <a:r>
              <a:rPr lang="ru-RU" sz="1200" dirty="0" err="1">
                <a:solidFill>
                  <a:prstClr val="black"/>
                </a:solidFill>
              </a:rPr>
              <a:t>Бауманском</a:t>
            </a:r>
            <a:r>
              <a:rPr lang="ru-RU" sz="1200" dirty="0">
                <a:solidFill>
                  <a:prstClr val="black"/>
                </a:solidFill>
              </a:rPr>
              <a:t> районе Москвы был открыт первый в СССР клуб Ворошиловских стрелков. Этот клуб впервые представлял Советский Союз на международных соревнованиях, где встретились команды Московского клуба Ворошиловских стрелков и </a:t>
            </a:r>
            <a:r>
              <a:rPr lang="ru-RU" sz="1200" dirty="0" err="1">
                <a:solidFill>
                  <a:prstClr val="black"/>
                </a:solidFill>
              </a:rPr>
              <a:t>Портсмутского</a:t>
            </a:r>
            <a:r>
              <a:rPr lang="ru-RU" sz="1200" dirty="0">
                <a:solidFill>
                  <a:prstClr val="black"/>
                </a:solidFill>
              </a:rPr>
              <a:t> стрелкового клуба США. В </a:t>
            </a:r>
            <a:r>
              <a:rPr lang="ru-RU" sz="1200" dirty="0" smtClean="0">
                <a:solidFill>
                  <a:prstClr val="black"/>
                </a:solidFill>
              </a:rPr>
              <a:t>итоге </a:t>
            </a:r>
            <a:r>
              <a:rPr lang="ru-RU" sz="1200" dirty="0">
                <a:solidFill>
                  <a:prstClr val="black"/>
                </a:solidFill>
              </a:rPr>
              <a:t>победила команда Московского клуба, выбившая на 207 очков больше, чем американцы</a:t>
            </a:r>
            <a:r>
              <a:rPr lang="ru-RU" sz="1200" dirty="0" smtClean="0">
                <a:solidFill>
                  <a:prstClr val="black"/>
                </a:solidFill>
              </a:rPr>
              <a:t>.</a:t>
            </a:r>
            <a:endParaRPr lang="en-US" sz="1200" dirty="0" smtClean="0">
              <a:solidFill>
                <a:prstClr val="black"/>
              </a:solidFill>
            </a:endParaRPr>
          </a:p>
          <a:p>
            <a:pPr>
              <a:lnSpc>
                <a:spcPct val="110000"/>
              </a:lnSpc>
            </a:pPr>
            <a:endParaRPr lang="ru-RU" sz="1200" dirty="0">
              <a:solidFill>
                <a:prstClr val="black"/>
              </a:solidFill>
            </a:endParaRPr>
          </a:p>
          <a:p>
            <a:pPr>
              <a:lnSpc>
                <a:spcPct val="110000"/>
              </a:lnSpc>
            </a:pPr>
            <a:r>
              <a:rPr lang="ru-RU" sz="1200" dirty="0">
                <a:solidFill>
                  <a:prstClr val="black"/>
                </a:solidFill>
              </a:rPr>
              <a:t>С 1 августа 1936 года на значок «Ворошиловский стрелок» II степени нужно было выполнить норму по стрельбе только лишь из боевой винтовки. </a:t>
            </a:r>
            <a:endParaRPr lang="en-AU" sz="1200" dirty="0" smtClean="0">
              <a:solidFill>
                <a:prstClr val="black"/>
              </a:solidFill>
            </a:endParaRPr>
          </a:p>
          <a:p>
            <a:pPr>
              <a:lnSpc>
                <a:spcPct val="110000"/>
              </a:lnSpc>
            </a:pPr>
            <a:r>
              <a:rPr lang="ru-RU" sz="1200" dirty="0" smtClean="0">
                <a:solidFill>
                  <a:prstClr val="black"/>
                </a:solidFill>
              </a:rPr>
              <a:t>На </a:t>
            </a:r>
            <a:r>
              <a:rPr lang="en-AU" sz="1200" dirty="0" smtClean="0">
                <a:solidFill>
                  <a:prstClr val="black"/>
                </a:solidFill>
              </a:rPr>
              <a:t>I </a:t>
            </a:r>
            <a:r>
              <a:rPr lang="ru-RU" sz="1200" dirty="0" smtClean="0">
                <a:solidFill>
                  <a:prstClr val="black"/>
                </a:solidFill>
              </a:rPr>
              <a:t>Всесоюзном</a:t>
            </a:r>
            <a:endParaRPr lang="en-AU" sz="1200" dirty="0" smtClean="0">
              <a:solidFill>
                <a:prstClr val="black"/>
              </a:solidFill>
            </a:endParaRPr>
          </a:p>
          <a:p>
            <a:pPr>
              <a:lnSpc>
                <a:spcPct val="110000"/>
              </a:lnSpc>
            </a:pPr>
            <a:r>
              <a:rPr lang="ru-RU" sz="1200" dirty="0" smtClean="0">
                <a:solidFill>
                  <a:prstClr val="black"/>
                </a:solidFill>
              </a:rPr>
              <a:t>соревновании</a:t>
            </a:r>
            <a:r>
              <a:rPr lang="ru-RU" sz="1200" dirty="0">
                <a:solidFill>
                  <a:prstClr val="black"/>
                </a:solidFill>
              </a:rPr>
              <a:t> пионеров и школьников — юных ворошиловских стрелков — первое место заняла команда из Москвы.</a:t>
            </a:r>
          </a:p>
        </p:txBody>
      </p:sp>
      <p:sp>
        <p:nvSpPr>
          <p:cNvPr id="19" name="Скругленный прямоугольник 18">
            <a:hlinkClick r:id="rId3" action="ppaction://hlinksldjump"/>
          </p:cNvPr>
          <p:cNvSpPr/>
          <p:nvPr/>
        </p:nvSpPr>
        <p:spPr>
          <a:xfrm>
            <a:off x="7589836" y="4361858"/>
            <a:ext cx="1195389"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white"/>
                </a:solidFill>
              </a:rPr>
              <a:t>Далее</a:t>
            </a:r>
            <a:endParaRPr lang="ru-RU" sz="1200" dirty="0">
              <a:solidFill>
                <a:prstClr val="white"/>
              </a:solidFill>
            </a:endParaRPr>
          </a:p>
        </p:txBody>
      </p:sp>
      <p:sp>
        <p:nvSpPr>
          <p:cNvPr id="13" name="TextBox 12"/>
          <p:cNvSpPr txBox="1"/>
          <p:nvPr/>
        </p:nvSpPr>
        <p:spPr>
          <a:xfrm>
            <a:off x="358775" y="376238"/>
            <a:ext cx="4033838" cy="3656386"/>
          </a:xfrm>
          <a:prstGeom prst="rect">
            <a:avLst/>
          </a:prstGeom>
          <a:noFill/>
        </p:spPr>
        <p:txBody>
          <a:bodyPr wrap="square" lIns="0" tIns="0" rIns="0" bIns="0" rtlCol="0">
            <a:spAutoFit/>
          </a:bodyPr>
          <a:lstStyle/>
          <a:p>
            <a:pPr defTabSz="914377">
              <a:lnSpc>
                <a:spcPct val="110000"/>
              </a:lnSpc>
            </a:pPr>
            <a:r>
              <a:rPr lang="ru-RU" sz="1200" b="1" dirty="0" smtClean="0">
                <a:solidFill>
                  <a:prstClr val="black"/>
                </a:solidFill>
              </a:rPr>
              <a:t>История</a:t>
            </a:r>
          </a:p>
          <a:p>
            <a:pPr defTabSz="914377">
              <a:lnSpc>
                <a:spcPct val="110000"/>
              </a:lnSpc>
            </a:pPr>
            <a:endParaRPr lang="ru-RU" sz="1200" b="1" dirty="0" smtClean="0">
              <a:solidFill>
                <a:prstClr val="black"/>
              </a:solidFill>
            </a:endParaRPr>
          </a:p>
          <a:p>
            <a:pPr>
              <a:lnSpc>
                <a:spcPct val="110000"/>
              </a:lnSpc>
            </a:pPr>
            <a:r>
              <a:rPr lang="ru-RU" sz="1200" dirty="0" smtClean="0">
                <a:solidFill>
                  <a:srgbClr val="222222"/>
                </a:solidFill>
              </a:rPr>
              <a:t>Положение </a:t>
            </a:r>
            <a:r>
              <a:rPr lang="ru-RU" sz="1200" dirty="0">
                <a:solidFill>
                  <a:srgbClr val="222222"/>
                </a:solidFill>
              </a:rPr>
              <a:t>о создании звания «Ворошиловский стрелок» было утверждено </a:t>
            </a:r>
            <a:r>
              <a:rPr lang="ru-RU" sz="1200" dirty="0">
                <a:solidFill>
                  <a:srgbClr val="0B0080"/>
                </a:solidFill>
              </a:rPr>
              <a:t>29 октября</a:t>
            </a:r>
            <a:r>
              <a:rPr lang="ru-RU" sz="1200" dirty="0">
                <a:solidFill>
                  <a:srgbClr val="222222"/>
                </a:solidFill>
              </a:rPr>
              <a:t> </a:t>
            </a:r>
            <a:r>
              <a:rPr lang="ru-RU" sz="1200" dirty="0">
                <a:solidFill>
                  <a:srgbClr val="0B0080"/>
                </a:solidFill>
              </a:rPr>
              <a:t>1932 года</a:t>
            </a:r>
            <a:r>
              <a:rPr lang="ru-RU" sz="1200" dirty="0">
                <a:solidFill>
                  <a:srgbClr val="222222"/>
                </a:solidFill>
              </a:rPr>
              <a:t> Президиумом Центрального Совета </a:t>
            </a:r>
            <a:r>
              <a:rPr lang="ru-RU" sz="1200" dirty="0">
                <a:solidFill>
                  <a:srgbClr val="0B0080"/>
                </a:solidFill>
              </a:rPr>
              <a:t>Осоавиахима</a:t>
            </a:r>
            <a:r>
              <a:rPr lang="ru-RU" sz="1200" dirty="0">
                <a:solidFill>
                  <a:srgbClr val="222222"/>
                </a:solidFill>
              </a:rPr>
              <a:t> </a:t>
            </a:r>
            <a:r>
              <a:rPr lang="ru-RU" sz="1200" dirty="0">
                <a:solidFill>
                  <a:srgbClr val="0B0080"/>
                </a:solidFill>
              </a:rPr>
              <a:t>СССР</a:t>
            </a:r>
            <a:r>
              <a:rPr lang="ru-RU" sz="1200" dirty="0">
                <a:solidFill>
                  <a:srgbClr val="222222"/>
                </a:solidFill>
              </a:rPr>
              <a:t> и </a:t>
            </a:r>
            <a:r>
              <a:rPr lang="ru-RU" sz="1200" dirty="0">
                <a:solidFill>
                  <a:srgbClr val="0B0080"/>
                </a:solidFill>
              </a:rPr>
              <a:t>РСФСР</a:t>
            </a:r>
            <a:r>
              <a:rPr lang="ru-RU" sz="1200" dirty="0">
                <a:solidFill>
                  <a:srgbClr val="222222"/>
                </a:solidFill>
              </a:rPr>
              <a:t>, а сам значок «Ворошиловский стрелок» — </a:t>
            </a:r>
            <a:r>
              <a:rPr lang="ru-RU" sz="1200" dirty="0">
                <a:solidFill>
                  <a:srgbClr val="0B0080"/>
                </a:solidFill>
              </a:rPr>
              <a:t>29 декабря</a:t>
            </a:r>
            <a:r>
              <a:rPr lang="ru-RU" sz="1200" dirty="0">
                <a:solidFill>
                  <a:srgbClr val="222222"/>
                </a:solidFill>
              </a:rPr>
              <a:t> </a:t>
            </a:r>
            <a:r>
              <a:rPr lang="ru-RU" sz="1200" dirty="0">
                <a:solidFill>
                  <a:srgbClr val="0B0080"/>
                </a:solidFill>
              </a:rPr>
              <a:t>1932 года</a:t>
            </a:r>
            <a:r>
              <a:rPr lang="ru-RU" sz="1200" dirty="0">
                <a:solidFill>
                  <a:srgbClr val="222222"/>
                </a:solidFill>
              </a:rPr>
              <a:t>.</a:t>
            </a:r>
          </a:p>
          <a:p>
            <a:pPr>
              <a:lnSpc>
                <a:spcPct val="110000"/>
              </a:lnSpc>
            </a:pPr>
            <a:endParaRPr lang="ru-RU" sz="1200" dirty="0" smtClean="0">
              <a:solidFill>
                <a:srgbClr val="222222"/>
              </a:solidFill>
            </a:endParaRPr>
          </a:p>
          <a:p>
            <a:pPr>
              <a:lnSpc>
                <a:spcPct val="110000"/>
              </a:lnSpc>
            </a:pPr>
            <a:r>
              <a:rPr lang="ru-RU" sz="1200" dirty="0" smtClean="0">
                <a:solidFill>
                  <a:srgbClr val="222222"/>
                </a:solidFill>
              </a:rPr>
              <a:t>Чтобы </a:t>
            </a:r>
            <a:r>
              <a:rPr lang="ru-RU" sz="1200" dirty="0">
                <a:solidFill>
                  <a:srgbClr val="222222"/>
                </a:solidFill>
              </a:rPr>
              <a:t>повысить стрелковое мастерство, Центральный Совет </a:t>
            </a:r>
            <a:r>
              <a:rPr lang="ru-RU" sz="1200" dirty="0">
                <a:solidFill>
                  <a:srgbClr val="0B0080"/>
                </a:solidFill>
              </a:rPr>
              <a:t>Осоавиахима</a:t>
            </a:r>
            <a:r>
              <a:rPr lang="ru-RU" sz="1200" dirty="0">
                <a:solidFill>
                  <a:srgbClr val="222222"/>
                </a:solidFill>
              </a:rPr>
              <a:t> </a:t>
            </a:r>
            <a:r>
              <a:rPr lang="ru-RU" sz="1200" dirty="0">
                <a:solidFill>
                  <a:srgbClr val="0B0080"/>
                </a:solidFill>
              </a:rPr>
              <a:t>10 марта</a:t>
            </a:r>
            <a:r>
              <a:rPr lang="ru-RU" sz="1200" dirty="0">
                <a:solidFill>
                  <a:srgbClr val="222222"/>
                </a:solidFill>
              </a:rPr>
              <a:t> </a:t>
            </a:r>
            <a:r>
              <a:rPr lang="ru-RU" sz="1200" dirty="0">
                <a:solidFill>
                  <a:srgbClr val="0B0080"/>
                </a:solidFill>
              </a:rPr>
              <a:t>1934 года</a:t>
            </a:r>
            <a:r>
              <a:rPr lang="ru-RU" sz="1200" dirty="0">
                <a:solidFill>
                  <a:srgbClr val="222222"/>
                </a:solidFill>
              </a:rPr>
              <a:t> ввёл две ступени звания «Ворошиловский стрелок». Для получения значка «Ворошиловский стрелок» </a:t>
            </a:r>
            <a:r>
              <a:rPr lang="en-AU" sz="1200" dirty="0" smtClean="0">
                <a:solidFill>
                  <a:srgbClr val="222222"/>
                </a:solidFill>
              </a:rPr>
              <a:t>II </a:t>
            </a:r>
            <a:r>
              <a:rPr lang="ru-RU" sz="1200" dirty="0" smtClean="0">
                <a:solidFill>
                  <a:srgbClr val="222222"/>
                </a:solidFill>
              </a:rPr>
              <a:t>степени </a:t>
            </a:r>
            <a:r>
              <a:rPr lang="ru-RU" sz="1200" dirty="0">
                <a:solidFill>
                  <a:srgbClr val="222222"/>
                </a:solidFill>
              </a:rPr>
              <a:t>были разработаны более жёсткие требования. В июле этого же года был утверждён значок «Юный ворошиловский стрелок</a:t>
            </a:r>
            <a:r>
              <a:rPr lang="ru-RU" sz="1200" dirty="0" smtClean="0">
                <a:solidFill>
                  <a:srgbClr val="222222"/>
                </a:solidFill>
              </a:rPr>
              <a:t>».</a:t>
            </a:r>
          </a:p>
          <a:p>
            <a:pPr>
              <a:lnSpc>
                <a:spcPct val="110000"/>
              </a:lnSpc>
            </a:pPr>
            <a:endParaRPr lang="ru-RU" sz="1200" dirty="0">
              <a:solidFill>
                <a:srgbClr val="222222"/>
              </a:solidFill>
            </a:endParaRPr>
          </a:p>
          <a:p>
            <a:pPr>
              <a:lnSpc>
                <a:spcPct val="110000"/>
              </a:lnSpc>
            </a:pPr>
            <a:r>
              <a:rPr lang="ru-RU" sz="1200" dirty="0">
                <a:solidFill>
                  <a:prstClr val="black"/>
                </a:solidFill>
              </a:rPr>
              <a:t>Оборонно-массовая работа пропагандировалась разными способами и всячески поощрялась. </a:t>
            </a:r>
          </a:p>
        </p:txBody>
      </p:sp>
    </p:spTree>
    <p:extLst>
      <p:ext uri="{BB962C8B-B14F-4D97-AF65-F5344CB8AC3E}">
        <p14:creationId xmlns:p14="http://schemas.microsoft.com/office/powerpoint/2010/main" val="4392274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1" name="TextBox 10"/>
          <p:cNvSpPr txBox="1"/>
          <p:nvPr/>
        </p:nvSpPr>
        <p:spPr>
          <a:xfrm>
            <a:off x="358775" y="376238"/>
            <a:ext cx="4033838" cy="4265783"/>
          </a:xfrm>
          <a:prstGeom prst="rect">
            <a:avLst/>
          </a:prstGeom>
          <a:noFill/>
        </p:spPr>
        <p:txBody>
          <a:bodyPr wrap="square" lIns="0" tIns="0" rIns="0" bIns="0" rtlCol="0">
            <a:spAutoFit/>
          </a:bodyPr>
          <a:lstStyle/>
          <a:p>
            <a:pPr>
              <a:lnSpc>
                <a:spcPct val="110000"/>
              </a:lnSpc>
            </a:pPr>
            <a:r>
              <a:rPr lang="ru-RU" sz="1200" b="1" dirty="0">
                <a:solidFill>
                  <a:prstClr val="black"/>
                </a:solidFill>
              </a:rPr>
              <a:t>Происхождение названия значка «Ворошиловский стрелок»</a:t>
            </a:r>
          </a:p>
          <a:p>
            <a:pPr>
              <a:lnSpc>
                <a:spcPct val="110000"/>
              </a:lnSpc>
            </a:pPr>
            <a:endParaRPr lang="ru-RU" sz="1200" dirty="0">
              <a:solidFill>
                <a:prstClr val="black"/>
              </a:solidFill>
            </a:endParaRPr>
          </a:p>
          <a:p>
            <a:pPr>
              <a:lnSpc>
                <a:spcPct val="110000"/>
              </a:lnSpc>
            </a:pPr>
            <a:r>
              <a:rPr lang="ru-RU" sz="1200" dirty="0">
                <a:solidFill>
                  <a:prstClr val="black"/>
                </a:solidFill>
              </a:rPr>
              <a:t>Согласно одной </a:t>
            </a:r>
            <a:r>
              <a:rPr lang="ru-RU" sz="1200" dirty="0" smtClean="0">
                <a:solidFill>
                  <a:prstClr val="black"/>
                </a:solidFill>
              </a:rPr>
              <a:t>версии, </a:t>
            </a:r>
            <a:r>
              <a:rPr lang="ru-RU" sz="1200" dirty="0">
                <a:solidFill>
                  <a:prstClr val="black"/>
                </a:solidFill>
              </a:rPr>
              <a:t>своим названием наградной значок обязан </a:t>
            </a:r>
            <a:r>
              <a:rPr lang="ru-RU" sz="1200" dirty="0" smtClean="0">
                <a:solidFill>
                  <a:prstClr val="black"/>
                </a:solidFill>
              </a:rPr>
              <a:t>истории</a:t>
            </a:r>
            <a:r>
              <a:rPr lang="ru-RU" sz="1200" dirty="0">
                <a:solidFill>
                  <a:prstClr val="black"/>
                </a:solidFill>
              </a:rPr>
              <a:t>, произошедшей с Климентом Ворошиловым на зачётных командирских стрельбах летом 1932 года. Стрелки, которые выстроились у своих мишеней после проведённых стрельб, докладывали свои результаты наркому по военным и морским делам, председателю Реввоенсовета СССР Ворошилову. У одной, совершенно новой и чистой мишени, командир посетовал на плохой револьвер</a:t>
            </a:r>
            <a:r>
              <a:rPr lang="ru-RU" sz="1200" dirty="0" smtClean="0">
                <a:solidFill>
                  <a:prstClr val="black"/>
                </a:solidFill>
              </a:rPr>
              <a:t>.</a:t>
            </a:r>
          </a:p>
          <a:p>
            <a:pPr>
              <a:lnSpc>
                <a:spcPct val="110000"/>
              </a:lnSpc>
            </a:pPr>
            <a:endParaRPr lang="ru-RU" sz="1200" dirty="0">
              <a:solidFill>
                <a:prstClr val="black"/>
              </a:solidFill>
            </a:endParaRPr>
          </a:p>
          <a:p>
            <a:pPr>
              <a:lnSpc>
                <a:spcPct val="110000"/>
              </a:lnSpc>
            </a:pPr>
            <a:r>
              <a:rPr lang="ru-RU" sz="1200" dirty="0">
                <a:solidFill>
                  <a:prstClr val="black"/>
                </a:solidFill>
              </a:rPr>
              <a:t>Климент Ворошилов, взяв оружие у этого командира, </a:t>
            </a:r>
            <a:r>
              <a:rPr lang="ru-RU" sz="1200" dirty="0" smtClean="0">
                <a:solidFill>
                  <a:prstClr val="black"/>
                </a:solidFill>
              </a:rPr>
              <a:t>отошёл </a:t>
            </a:r>
            <a:r>
              <a:rPr lang="ru-RU" sz="1200" dirty="0">
                <a:solidFill>
                  <a:prstClr val="black"/>
                </a:solidFill>
              </a:rPr>
              <a:t>на рубеж для стрельбы. Потом проверили результат, и оказалось, что семью выстрелами нарком выбил 59 очков. Возвращая оружие тому командиру, Ворошилов сказал: «Нет плохого оружия, есть плохие стрелки». После этого рассказ </a:t>
            </a:r>
            <a:r>
              <a:rPr lang="ru-RU" sz="1200" dirty="0">
                <a:solidFill>
                  <a:prstClr val="black"/>
                </a:solidFill>
              </a:rPr>
              <a:t>о данном случае </a:t>
            </a:r>
            <a:r>
              <a:rPr lang="ru-RU" sz="1200" dirty="0">
                <a:solidFill>
                  <a:prstClr val="black"/>
                </a:solidFill>
              </a:rPr>
              <a:t>был напечатан в окружной газете и в последующем получил большую известность</a:t>
            </a:r>
            <a:r>
              <a:rPr lang="ru-RU" sz="1200" dirty="0" smtClean="0">
                <a:solidFill>
                  <a:prstClr val="black"/>
                </a:solidFill>
              </a:rPr>
              <a:t>.</a:t>
            </a:r>
            <a:endParaRPr lang="ru-RU" sz="1200" dirty="0">
              <a:solidFill>
                <a:prstClr val="black"/>
              </a:solidFill>
            </a:endParaRPr>
          </a:p>
        </p:txBody>
      </p:sp>
      <p:sp>
        <p:nvSpPr>
          <p:cNvPr id="19" name="Скругленный прямоугольник 18">
            <a:hlinkClick r:id="rId3" action="ppaction://hlinksldjump"/>
          </p:cNvPr>
          <p:cNvSpPr/>
          <p:nvPr/>
        </p:nvSpPr>
        <p:spPr>
          <a:xfrm>
            <a:off x="7589837" y="4350104"/>
            <a:ext cx="1195389"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white"/>
                </a:solidFill>
              </a:rPr>
              <a:t>В меню</a:t>
            </a:r>
            <a:endParaRPr lang="ru-RU" sz="1200" dirty="0">
              <a:solidFill>
                <a:prstClr val="white"/>
              </a:solidFill>
            </a:endParaRPr>
          </a:p>
        </p:txBody>
      </p:sp>
      <p:sp>
        <p:nvSpPr>
          <p:cNvPr id="13" name="TextBox 12"/>
          <p:cNvSpPr txBox="1"/>
          <p:nvPr/>
        </p:nvSpPr>
        <p:spPr>
          <a:xfrm>
            <a:off x="4751388" y="376238"/>
            <a:ext cx="4033838" cy="3453253"/>
          </a:xfrm>
          <a:prstGeom prst="rect">
            <a:avLst/>
          </a:prstGeom>
          <a:noFill/>
        </p:spPr>
        <p:txBody>
          <a:bodyPr wrap="square" lIns="0" tIns="0" rIns="0" bIns="0" rtlCol="0">
            <a:spAutoFit/>
          </a:bodyPr>
          <a:lstStyle/>
          <a:p>
            <a:pPr>
              <a:lnSpc>
                <a:spcPct val="110000"/>
              </a:lnSpc>
            </a:pPr>
            <a:r>
              <a:rPr lang="ru-RU" sz="1200" b="1" dirty="0">
                <a:solidFill>
                  <a:prstClr val="black"/>
                </a:solidFill>
              </a:rPr>
              <a:t>Изготовление значка «Ворошиловский стрелок</a:t>
            </a:r>
            <a:r>
              <a:rPr lang="ru-RU" sz="1200" b="1" dirty="0" smtClean="0">
                <a:solidFill>
                  <a:prstClr val="black"/>
                </a:solidFill>
              </a:rPr>
              <a:t>»</a:t>
            </a:r>
          </a:p>
          <a:p>
            <a:pPr>
              <a:lnSpc>
                <a:spcPct val="110000"/>
              </a:lnSpc>
            </a:pPr>
            <a:endParaRPr lang="ru-RU" sz="1200" b="1" dirty="0">
              <a:solidFill>
                <a:srgbClr val="222222"/>
              </a:solidFill>
              <a:latin typeface="Arial" panose="020B0604020202020204" pitchFamily="34" charset="0"/>
            </a:endParaRPr>
          </a:p>
          <a:p>
            <a:pPr>
              <a:lnSpc>
                <a:spcPct val="110000"/>
              </a:lnSpc>
            </a:pPr>
            <a:r>
              <a:rPr lang="ru-RU" sz="1200" dirty="0"/>
              <a:t>Значок «Ворошиловский стрелок» делали на различных предприятиях, в том </a:t>
            </a:r>
            <a:r>
              <a:rPr lang="ru-RU" sz="1200" dirty="0" smtClean="0"/>
              <a:t>числе </a:t>
            </a:r>
            <a:r>
              <a:rPr lang="ru-RU" sz="1200" dirty="0"/>
              <a:t>и на Ленинградском монетном дворе, который выпустил около 700 000 экземпляров значка</a:t>
            </a:r>
            <a:r>
              <a:rPr lang="ru-RU" sz="1200" dirty="0" smtClean="0"/>
              <a:t>.</a:t>
            </a:r>
          </a:p>
          <a:p>
            <a:pPr>
              <a:lnSpc>
                <a:spcPct val="110000"/>
              </a:lnSpc>
            </a:pPr>
            <a:endParaRPr lang="ru-RU" sz="1200" dirty="0" smtClean="0">
              <a:solidFill>
                <a:srgbClr val="222222"/>
              </a:solidFill>
              <a:latin typeface="Arial" panose="020B0604020202020204" pitchFamily="34" charset="0"/>
            </a:endParaRPr>
          </a:p>
          <a:p>
            <a:pPr>
              <a:lnSpc>
                <a:spcPct val="110000"/>
              </a:lnSpc>
            </a:pPr>
            <a:endParaRPr lang="ru-RU" sz="1200" dirty="0">
              <a:solidFill>
                <a:srgbClr val="222222"/>
              </a:solidFill>
              <a:latin typeface="Arial" panose="020B0604020202020204" pitchFamily="34" charset="0"/>
            </a:endParaRPr>
          </a:p>
          <a:p>
            <a:pPr>
              <a:lnSpc>
                <a:spcPct val="110000"/>
              </a:lnSpc>
            </a:pPr>
            <a:r>
              <a:rPr lang="ru-RU" sz="1200" b="1" dirty="0">
                <a:solidFill>
                  <a:prstClr val="black"/>
                </a:solidFill>
              </a:rPr>
              <a:t>Количество </a:t>
            </a:r>
            <a:r>
              <a:rPr lang="ru-RU" sz="1200" b="1" dirty="0" smtClean="0">
                <a:solidFill>
                  <a:prstClr val="black"/>
                </a:solidFill>
              </a:rPr>
              <a:t>награждённых</a:t>
            </a:r>
          </a:p>
          <a:p>
            <a:pPr>
              <a:lnSpc>
                <a:spcPct val="110000"/>
              </a:lnSpc>
            </a:pPr>
            <a:endParaRPr lang="ru-RU" sz="1200" b="1" dirty="0">
              <a:solidFill>
                <a:prstClr val="black"/>
              </a:solidFill>
            </a:endParaRPr>
          </a:p>
          <a:p>
            <a:pPr>
              <a:lnSpc>
                <a:spcPct val="110000"/>
              </a:lnSpc>
            </a:pPr>
            <a:r>
              <a:rPr lang="ru-RU" sz="1200" dirty="0">
                <a:solidFill>
                  <a:prstClr val="black"/>
                </a:solidFill>
              </a:rPr>
              <a:t>Согласно разным сведениям, количество </a:t>
            </a:r>
            <a:r>
              <a:rPr lang="ru-RU" sz="1200" dirty="0">
                <a:solidFill>
                  <a:prstClr val="black"/>
                </a:solidFill>
              </a:rPr>
              <a:t>награждённых </a:t>
            </a:r>
            <a:r>
              <a:rPr lang="ru-RU" sz="1200" dirty="0">
                <a:solidFill>
                  <a:prstClr val="black"/>
                </a:solidFill>
              </a:rPr>
              <a:t>было от 6 до 9 млн человек.</a:t>
            </a:r>
          </a:p>
          <a:p>
            <a:pPr>
              <a:lnSpc>
                <a:spcPct val="110000"/>
              </a:lnSpc>
            </a:pPr>
            <a:r>
              <a:rPr lang="ru-RU" sz="1200" dirty="0">
                <a:solidFill>
                  <a:prstClr val="black"/>
                </a:solidFill>
              </a:rPr>
              <a:t>Сейчас реже всего встречаются знаки «Ворошиловский стрелок» </a:t>
            </a:r>
            <a:r>
              <a:rPr lang="en-AU" sz="1200" dirty="0" smtClean="0">
                <a:solidFill>
                  <a:prstClr val="black"/>
                </a:solidFill>
              </a:rPr>
              <a:t>II</a:t>
            </a:r>
            <a:r>
              <a:rPr lang="ru-RU" sz="1200" dirty="0" smtClean="0">
                <a:solidFill>
                  <a:prstClr val="black"/>
                </a:solidFill>
              </a:rPr>
              <a:t> </a:t>
            </a:r>
            <a:r>
              <a:rPr lang="ru-RU" sz="1200" dirty="0">
                <a:solidFill>
                  <a:prstClr val="black"/>
                </a:solidFill>
              </a:rPr>
              <a:t>степени, особенно значок «Ворошиловский стрелок» </a:t>
            </a:r>
            <a:r>
              <a:rPr lang="en-AU" sz="1200" dirty="0" smtClean="0">
                <a:solidFill>
                  <a:prstClr val="black"/>
                </a:solidFill>
              </a:rPr>
              <a:t>II</a:t>
            </a:r>
            <a:r>
              <a:rPr lang="ru-RU" sz="1200" dirty="0" smtClean="0">
                <a:solidFill>
                  <a:prstClr val="black"/>
                </a:solidFill>
              </a:rPr>
              <a:t> </a:t>
            </a:r>
            <a:r>
              <a:rPr lang="ru-RU" sz="1200" dirty="0">
                <a:solidFill>
                  <a:prstClr val="black"/>
                </a:solidFill>
              </a:rPr>
              <a:t>степени с надписью «РККА» вместо надписи «</a:t>
            </a:r>
            <a:r>
              <a:rPr lang="ru-RU" sz="1200" dirty="0" err="1">
                <a:solidFill>
                  <a:prstClr val="black"/>
                </a:solidFill>
              </a:rPr>
              <a:t>Осоавиахим</a:t>
            </a:r>
            <a:r>
              <a:rPr lang="ru-RU" sz="1200" dirty="0" smtClean="0">
                <a:solidFill>
                  <a:prstClr val="black"/>
                </a:solidFill>
              </a:rPr>
              <a:t>»</a:t>
            </a:r>
            <a:r>
              <a:rPr lang="en-AU" sz="1200" dirty="0">
                <a:solidFill>
                  <a:prstClr val="black"/>
                </a:solidFill>
              </a:rPr>
              <a:t>.</a:t>
            </a:r>
            <a:endParaRPr lang="ru-RU" sz="1200" dirty="0">
              <a:solidFill>
                <a:prstClr val="black"/>
              </a:solidFill>
            </a:endParaRPr>
          </a:p>
          <a:p>
            <a:pPr>
              <a:lnSpc>
                <a:spcPct val="110000"/>
              </a:lnSpc>
            </a:pPr>
            <a:endParaRPr lang="ru-RU" sz="1200" dirty="0">
              <a:solidFill>
                <a:srgbClr val="222222"/>
              </a:solidFill>
              <a:latin typeface="Arial" panose="020B0604020202020204" pitchFamily="34" charset="0"/>
            </a:endParaRPr>
          </a:p>
        </p:txBody>
      </p:sp>
    </p:spTree>
    <p:extLst>
      <p:ext uri="{BB962C8B-B14F-4D97-AF65-F5344CB8AC3E}">
        <p14:creationId xmlns:p14="http://schemas.microsoft.com/office/powerpoint/2010/main" val="14498730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 name="Прямоугольник с двумя скругленными соседними углами 633"/>
          <p:cNvSpPr/>
          <p:nvPr/>
        </p:nvSpPr>
        <p:spPr>
          <a:xfrm rot="10800000">
            <a:off x="3132000" y="4499"/>
            <a:ext cx="288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635" name="TextBox 634"/>
          <p:cNvSpPr txBox="1"/>
          <p:nvPr/>
        </p:nvSpPr>
        <p:spPr>
          <a:xfrm>
            <a:off x="3392032" y="107151"/>
            <a:ext cx="2359940"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Выберите цель</a:t>
            </a:r>
          </a:p>
        </p:txBody>
      </p:sp>
      <p:pic>
        <p:nvPicPr>
          <p:cNvPr id="7" name="Рисунок 6">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131" y="811699"/>
            <a:ext cx="1121571" cy="1115476"/>
          </a:xfrm>
          <a:prstGeom prst="rect">
            <a:avLst/>
          </a:prstGeom>
        </p:spPr>
      </p:pic>
      <p:pic>
        <p:nvPicPr>
          <p:cNvPr id="342" name="Рисунок 341">
            <a:hlinkClick r:id="rId5"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5378" y="811699"/>
            <a:ext cx="1121571" cy="1115476"/>
          </a:xfrm>
          <a:prstGeom prst="rect">
            <a:avLst/>
          </a:prstGeom>
        </p:spPr>
      </p:pic>
      <p:pic>
        <p:nvPicPr>
          <p:cNvPr id="343" name="Рисунок 342">
            <a:hlinkClick r:id="rId6"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7625" y="811699"/>
            <a:ext cx="1121571" cy="1115476"/>
          </a:xfrm>
          <a:prstGeom prst="rect">
            <a:avLst/>
          </a:prstGeom>
        </p:spPr>
      </p:pic>
      <p:pic>
        <p:nvPicPr>
          <p:cNvPr id="344" name="Рисунок 343">
            <a:hlinkClick r:id="rId7"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9872" y="811699"/>
            <a:ext cx="1121571" cy="1115476"/>
          </a:xfrm>
          <a:prstGeom prst="rect">
            <a:avLst/>
          </a:prstGeom>
        </p:spPr>
      </p:pic>
      <p:pic>
        <p:nvPicPr>
          <p:cNvPr id="345" name="Рисунок 344">
            <a:hlinkClick r:id="rId8"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2119" y="811699"/>
            <a:ext cx="1121571" cy="1115476"/>
          </a:xfrm>
          <a:prstGeom prst="rect">
            <a:avLst/>
          </a:prstGeom>
        </p:spPr>
      </p:pic>
      <p:pic>
        <p:nvPicPr>
          <p:cNvPr id="346" name="Рисунок 345">
            <a:hlinkClick r:id="rId9"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366" y="811699"/>
            <a:ext cx="1121571" cy="1115476"/>
          </a:xfrm>
          <a:prstGeom prst="rect">
            <a:avLst/>
          </a:prstGeom>
        </p:spPr>
      </p:pic>
      <p:pic>
        <p:nvPicPr>
          <p:cNvPr id="347" name="Рисунок 346">
            <a:hlinkClick r:id="rId10"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6613" y="811699"/>
            <a:ext cx="1121571" cy="1115476"/>
          </a:xfrm>
          <a:prstGeom prst="rect">
            <a:avLst/>
          </a:prstGeom>
        </p:spPr>
      </p:pic>
      <p:pic>
        <p:nvPicPr>
          <p:cNvPr id="348" name="Рисунок 347">
            <a:hlinkClick r:id="rId11"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1128" y="4049707"/>
            <a:ext cx="1121571" cy="1115476"/>
          </a:xfrm>
          <a:prstGeom prst="rect">
            <a:avLst/>
          </a:prstGeom>
        </p:spPr>
      </p:pic>
      <p:pic>
        <p:nvPicPr>
          <p:cNvPr id="350" name="Рисунок 349">
            <a:hlinkClick r:id="rId12"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131" y="1883807"/>
            <a:ext cx="1121571" cy="1115476"/>
          </a:xfrm>
          <a:prstGeom prst="rect">
            <a:avLst/>
          </a:prstGeom>
        </p:spPr>
      </p:pic>
      <p:pic>
        <p:nvPicPr>
          <p:cNvPr id="351" name="Рисунок 350">
            <a:hlinkClick r:id="rId1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5378" y="1883807"/>
            <a:ext cx="1121571" cy="1115476"/>
          </a:xfrm>
          <a:prstGeom prst="rect">
            <a:avLst/>
          </a:prstGeom>
        </p:spPr>
      </p:pic>
      <p:pic>
        <p:nvPicPr>
          <p:cNvPr id="352" name="Рисунок 351">
            <a:hlinkClick r:id="rId14"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7625" y="1883807"/>
            <a:ext cx="1121571" cy="1115476"/>
          </a:xfrm>
          <a:prstGeom prst="rect">
            <a:avLst/>
          </a:prstGeom>
        </p:spPr>
      </p:pic>
      <p:pic>
        <p:nvPicPr>
          <p:cNvPr id="353" name="Рисунок 352">
            <a:hlinkClick r:id="rId15"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9872" y="1883807"/>
            <a:ext cx="1121571" cy="1115476"/>
          </a:xfrm>
          <a:prstGeom prst="rect">
            <a:avLst/>
          </a:prstGeom>
        </p:spPr>
      </p:pic>
      <p:pic>
        <p:nvPicPr>
          <p:cNvPr id="354" name="Рисунок 353">
            <a:hlinkClick r:id="rId16"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2119" y="1883807"/>
            <a:ext cx="1121571" cy="1115476"/>
          </a:xfrm>
          <a:prstGeom prst="rect">
            <a:avLst/>
          </a:prstGeom>
        </p:spPr>
      </p:pic>
      <p:pic>
        <p:nvPicPr>
          <p:cNvPr id="355" name="Рисунок 354">
            <a:hlinkClick r:id="rId17"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366" y="1883807"/>
            <a:ext cx="1121571" cy="1115476"/>
          </a:xfrm>
          <a:prstGeom prst="rect">
            <a:avLst/>
          </a:prstGeom>
        </p:spPr>
      </p:pic>
      <p:pic>
        <p:nvPicPr>
          <p:cNvPr id="356" name="Рисунок 355">
            <a:hlinkClick r:id="rId18"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6613" y="1883807"/>
            <a:ext cx="1121571" cy="1115476"/>
          </a:xfrm>
          <a:prstGeom prst="rect">
            <a:avLst/>
          </a:prstGeom>
        </p:spPr>
      </p:pic>
      <p:pic>
        <p:nvPicPr>
          <p:cNvPr id="357" name="Рисунок 356">
            <a:hlinkClick r:id="rId19"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9557" y="4049707"/>
            <a:ext cx="1121571" cy="1115476"/>
          </a:xfrm>
          <a:prstGeom prst="rect">
            <a:avLst/>
          </a:prstGeom>
        </p:spPr>
      </p:pic>
      <p:pic>
        <p:nvPicPr>
          <p:cNvPr id="359" name="Рисунок 358">
            <a:hlinkClick r:id="rId20"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131" y="2955915"/>
            <a:ext cx="1121571" cy="1115476"/>
          </a:xfrm>
          <a:prstGeom prst="rect">
            <a:avLst/>
          </a:prstGeom>
        </p:spPr>
      </p:pic>
      <p:pic>
        <p:nvPicPr>
          <p:cNvPr id="360" name="Рисунок 359">
            <a:hlinkClick r:id="rId21"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5378" y="2955915"/>
            <a:ext cx="1121571" cy="1115476"/>
          </a:xfrm>
          <a:prstGeom prst="rect">
            <a:avLst/>
          </a:prstGeom>
        </p:spPr>
      </p:pic>
      <p:pic>
        <p:nvPicPr>
          <p:cNvPr id="361" name="Рисунок 360">
            <a:hlinkClick r:id="rId22"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7625" y="2955915"/>
            <a:ext cx="1121571" cy="1115476"/>
          </a:xfrm>
          <a:prstGeom prst="rect">
            <a:avLst/>
          </a:prstGeom>
        </p:spPr>
      </p:pic>
      <p:pic>
        <p:nvPicPr>
          <p:cNvPr id="362" name="Рисунок 361">
            <a:hlinkClick r:id="rId2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9872" y="2955915"/>
            <a:ext cx="1121571" cy="1115476"/>
          </a:xfrm>
          <a:prstGeom prst="rect">
            <a:avLst/>
          </a:prstGeom>
        </p:spPr>
      </p:pic>
      <p:pic>
        <p:nvPicPr>
          <p:cNvPr id="363" name="Рисунок 362">
            <a:hlinkClick r:id="rId24"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2119" y="2955915"/>
            <a:ext cx="1121571" cy="1115476"/>
          </a:xfrm>
          <a:prstGeom prst="rect">
            <a:avLst/>
          </a:prstGeom>
        </p:spPr>
      </p:pic>
      <p:pic>
        <p:nvPicPr>
          <p:cNvPr id="364" name="Рисунок 363">
            <a:hlinkClick r:id="rId25"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366" y="2955915"/>
            <a:ext cx="1121571" cy="1115476"/>
          </a:xfrm>
          <a:prstGeom prst="rect">
            <a:avLst/>
          </a:prstGeom>
        </p:spPr>
      </p:pic>
      <p:pic>
        <p:nvPicPr>
          <p:cNvPr id="365" name="Рисунок 364">
            <a:hlinkClick r:id="rId26"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6613" y="2955915"/>
            <a:ext cx="1121571" cy="1115476"/>
          </a:xfrm>
          <a:prstGeom prst="rect">
            <a:avLst/>
          </a:prstGeom>
        </p:spPr>
      </p:pic>
      <p:pic>
        <p:nvPicPr>
          <p:cNvPr id="366" name="Рисунок 365">
            <a:hlinkClick r:id="rId27"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6696" y="4049707"/>
            <a:ext cx="1121571" cy="1115476"/>
          </a:xfrm>
          <a:prstGeom prst="rect">
            <a:avLst/>
          </a:prstGeom>
        </p:spPr>
      </p:pic>
      <p:pic>
        <p:nvPicPr>
          <p:cNvPr id="372" name="Рисунок 371">
            <a:hlinkClick r:id="rId28"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5125" y="4049707"/>
            <a:ext cx="1121571" cy="1115476"/>
          </a:xfrm>
          <a:prstGeom prst="rect">
            <a:avLst/>
          </a:prstGeom>
        </p:spPr>
      </p:pic>
      <p:pic>
        <p:nvPicPr>
          <p:cNvPr id="376" name="Рисунок 375"/>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Tree>
    <p:extLst>
      <p:ext uri="{BB962C8B-B14F-4D97-AF65-F5344CB8AC3E}">
        <p14:creationId xmlns:p14="http://schemas.microsoft.com/office/powerpoint/2010/main" val="9123942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342"/>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342"/>
                                        </p:tgtEl>
                                      </p:cBhvr>
                                    </p:animEffect>
                                    <p:set>
                                      <p:cBhvr>
                                        <p:cTn id="13" dur="1" fill="hold">
                                          <p:stCondLst>
                                            <p:cond delay="499"/>
                                          </p:stCondLst>
                                        </p:cTn>
                                        <p:tgtEl>
                                          <p:spTgt spid="342"/>
                                        </p:tgtEl>
                                        <p:attrNameLst>
                                          <p:attrName>style.visibility</p:attrName>
                                        </p:attrNameLst>
                                      </p:cBhvr>
                                      <p:to>
                                        <p:strVal val="hidden"/>
                                      </p:to>
                                    </p:set>
                                  </p:childTnLst>
                                </p:cTn>
                              </p:par>
                            </p:childTnLst>
                          </p:cTn>
                        </p:par>
                      </p:childTnLst>
                    </p:cTn>
                  </p:par>
                </p:childTnLst>
              </p:cTn>
              <p:nextCondLst>
                <p:cond evt="onClick" delay="0">
                  <p:tgtEl>
                    <p:spTgt spid="342"/>
                  </p:tgtEl>
                </p:cond>
              </p:nextCondLst>
            </p:seq>
            <p:seq concurrent="1" nextAc="seek">
              <p:cTn id="14" restart="whenNotActive" fill="hold" evtFilter="cancelBubble" nodeType="interactiveSeq">
                <p:stCondLst>
                  <p:cond evt="onClick" delay="0">
                    <p:tgtEl>
                      <p:spTgt spid="343"/>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343"/>
                                        </p:tgtEl>
                                      </p:cBhvr>
                                    </p:animEffect>
                                    <p:set>
                                      <p:cBhvr>
                                        <p:cTn id="19" dur="1" fill="hold">
                                          <p:stCondLst>
                                            <p:cond delay="499"/>
                                          </p:stCondLst>
                                        </p:cTn>
                                        <p:tgtEl>
                                          <p:spTgt spid="343"/>
                                        </p:tgtEl>
                                        <p:attrNameLst>
                                          <p:attrName>style.visibility</p:attrName>
                                        </p:attrNameLst>
                                      </p:cBhvr>
                                      <p:to>
                                        <p:strVal val="hidden"/>
                                      </p:to>
                                    </p:set>
                                  </p:childTnLst>
                                </p:cTn>
                              </p:par>
                            </p:childTnLst>
                          </p:cTn>
                        </p:par>
                      </p:childTnLst>
                    </p:cTn>
                  </p:par>
                </p:childTnLst>
              </p:cTn>
              <p:nextCondLst>
                <p:cond evt="onClick" delay="0">
                  <p:tgtEl>
                    <p:spTgt spid="343"/>
                  </p:tgtEl>
                </p:cond>
              </p:nextCondLst>
            </p:seq>
            <p:seq concurrent="1" nextAc="seek">
              <p:cTn id="20" restart="whenNotActive" fill="hold" evtFilter="cancelBubble" nodeType="interactiveSeq">
                <p:stCondLst>
                  <p:cond evt="onClick" delay="0">
                    <p:tgtEl>
                      <p:spTgt spid="34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344"/>
                                        </p:tgtEl>
                                      </p:cBhvr>
                                    </p:animEffect>
                                    <p:set>
                                      <p:cBhvr>
                                        <p:cTn id="25" dur="1" fill="hold">
                                          <p:stCondLst>
                                            <p:cond delay="499"/>
                                          </p:stCondLst>
                                        </p:cTn>
                                        <p:tgtEl>
                                          <p:spTgt spid="344"/>
                                        </p:tgtEl>
                                        <p:attrNameLst>
                                          <p:attrName>style.visibility</p:attrName>
                                        </p:attrNameLst>
                                      </p:cBhvr>
                                      <p:to>
                                        <p:strVal val="hidden"/>
                                      </p:to>
                                    </p:set>
                                  </p:childTnLst>
                                </p:cTn>
                              </p:par>
                            </p:childTnLst>
                          </p:cTn>
                        </p:par>
                      </p:childTnLst>
                    </p:cTn>
                  </p:par>
                </p:childTnLst>
              </p:cTn>
              <p:nextCondLst>
                <p:cond evt="onClick" delay="0">
                  <p:tgtEl>
                    <p:spTgt spid="344"/>
                  </p:tgtEl>
                </p:cond>
              </p:nextCondLst>
            </p:seq>
            <p:seq concurrent="1" nextAc="seek">
              <p:cTn id="26" restart="whenNotActive" fill="hold" evtFilter="cancelBubble" nodeType="interactiveSeq">
                <p:stCondLst>
                  <p:cond evt="onClick" delay="0">
                    <p:tgtEl>
                      <p:spTgt spid="34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45"/>
                                        </p:tgtEl>
                                      </p:cBhvr>
                                    </p:animEffect>
                                    <p:set>
                                      <p:cBhvr>
                                        <p:cTn id="31" dur="1" fill="hold">
                                          <p:stCondLst>
                                            <p:cond delay="499"/>
                                          </p:stCondLst>
                                        </p:cTn>
                                        <p:tgtEl>
                                          <p:spTgt spid="345"/>
                                        </p:tgtEl>
                                        <p:attrNameLst>
                                          <p:attrName>style.visibility</p:attrName>
                                        </p:attrNameLst>
                                      </p:cBhvr>
                                      <p:to>
                                        <p:strVal val="hidden"/>
                                      </p:to>
                                    </p:set>
                                  </p:childTnLst>
                                </p:cTn>
                              </p:par>
                            </p:childTnLst>
                          </p:cTn>
                        </p:par>
                      </p:childTnLst>
                    </p:cTn>
                  </p:par>
                </p:childTnLst>
              </p:cTn>
              <p:nextCondLst>
                <p:cond evt="onClick" delay="0">
                  <p:tgtEl>
                    <p:spTgt spid="345"/>
                  </p:tgtEl>
                </p:cond>
              </p:nextCondLst>
            </p:seq>
            <p:seq concurrent="1" nextAc="seek">
              <p:cTn id="32" restart="whenNotActive" fill="hold" evtFilter="cancelBubble" nodeType="interactiveSeq">
                <p:stCondLst>
                  <p:cond evt="onClick" delay="0">
                    <p:tgtEl>
                      <p:spTgt spid="346"/>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346"/>
                                        </p:tgtEl>
                                      </p:cBhvr>
                                    </p:animEffect>
                                    <p:set>
                                      <p:cBhvr>
                                        <p:cTn id="37" dur="1" fill="hold">
                                          <p:stCondLst>
                                            <p:cond delay="499"/>
                                          </p:stCondLst>
                                        </p:cTn>
                                        <p:tgtEl>
                                          <p:spTgt spid="346"/>
                                        </p:tgtEl>
                                        <p:attrNameLst>
                                          <p:attrName>style.visibility</p:attrName>
                                        </p:attrNameLst>
                                      </p:cBhvr>
                                      <p:to>
                                        <p:strVal val="hidden"/>
                                      </p:to>
                                    </p:set>
                                  </p:childTnLst>
                                </p:cTn>
                              </p:par>
                            </p:childTnLst>
                          </p:cTn>
                        </p:par>
                      </p:childTnLst>
                    </p:cTn>
                  </p:par>
                </p:childTnLst>
              </p:cTn>
              <p:nextCondLst>
                <p:cond evt="onClick" delay="0">
                  <p:tgtEl>
                    <p:spTgt spid="346"/>
                  </p:tgtEl>
                </p:cond>
              </p:nextCondLst>
            </p:seq>
            <p:seq concurrent="1" nextAc="seek">
              <p:cTn id="38" restart="whenNotActive" fill="hold" evtFilter="cancelBubble" nodeType="interactiveSeq">
                <p:stCondLst>
                  <p:cond evt="onClick" delay="0">
                    <p:tgtEl>
                      <p:spTgt spid="347"/>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347"/>
                                        </p:tgtEl>
                                      </p:cBhvr>
                                    </p:animEffect>
                                    <p:set>
                                      <p:cBhvr>
                                        <p:cTn id="43" dur="1" fill="hold">
                                          <p:stCondLst>
                                            <p:cond delay="499"/>
                                          </p:stCondLst>
                                        </p:cTn>
                                        <p:tgtEl>
                                          <p:spTgt spid="347"/>
                                        </p:tgtEl>
                                        <p:attrNameLst>
                                          <p:attrName>style.visibility</p:attrName>
                                        </p:attrNameLst>
                                      </p:cBhvr>
                                      <p:to>
                                        <p:strVal val="hidden"/>
                                      </p:to>
                                    </p:set>
                                  </p:childTnLst>
                                </p:cTn>
                              </p:par>
                            </p:childTnLst>
                          </p:cTn>
                        </p:par>
                      </p:childTnLst>
                    </p:cTn>
                  </p:par>
                </p:childTnLst>
              </p:cTn>
              <p:nextCondLst>
                <p:cond evt="onClick" delay="0">
                  <p:tgtEl>
                    <p:spTgt spid="347"/>
                  </p:tgtEl>
                </p:cond>
              </p:nextCondLst>
            </p:seq>
            <p:seq concurrent="1" nextAc="seek">
              <p:cTn id="44" restart="whenNotActive" fill="hold" evtFilter="cancelBubble" nodeType="interactiveSeq">
                <p:stCondLst>
                  <p:cond evt="onClick" delay="0">
                    <p:tgtEl>
                      <p:spTgt spid="348"/>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348"/>
                                        </p:tgtEl>
                                      </p:cBhvr>
                                    </p:animEffect>
                                    <p:set>
                                      <p:cBhvr>
                                        <p:cTn id="49" dur="1" fill="hold">
                                          <p:stCondLst>
                                            <p:cond delay="499"/>
                                          </p:stCondLst>
                                        </p:cTn>
                                        <p:tgtEl>
                                          <p:spTgt spid="348"/>
                                        </p:tgtEl>
                                        <p:attrNameLst>
                                          <p:attrName>style.visibility</p:attrName>
                                        </p:attrNameLst>
                                      </p:cBhvr>
                                      <p:to>
                                        <p:strVal val="hidden"/>
                                      </p:to>
                                    </p:set>
                                  </p:childTnLst>
                                </p:cTn>
                              </p:par>
                            </p:childTnLst>
                          </p:cTn>
                        </p:par>
                      </p:childTnLst>
                    </p:cTn>
                  </p:par>
                </p:childTnLst>
              </p:cTn>
              <p:nextCondLst>
                <p:cond evt="onClick" delay="0">
                  <p:tgtEl>
                    <p:spTgt spid="348"/>
                  </p:tgtEl>
                </p:cond>
              </p:nextCondLst>
            </p:seq>
            <p:seq concurrent="1" nextAc="seek">
              <p:cTn id="50" restart="whenNotActive" fill="hold" evtFilter="cancelBubble" nodeType="interactiveSeq">
                <p:stCondLst>
                  <p:cond evt="onClick" delay="0">
                    <p:tgtEl>
                      <p:spTgt spid="350"/>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350"/>
                                        </p:tgtEl>
                                      </p:cBhvr>
                                    </p:animEffect>
                                    <p:set>
                                      <p:cBhvr>
                                        <p:cTn id="55" dur="1" fill="hold">
                                          <p:stCondLst>
                                            <p:cond delay="499"/>
                                          </p:stCondLst>
                                        </p:cTn>
                                        <p:tgtEl>
                                          <p:spTgt spid="350"/>
                                        </p:tgtEl>
                                        <p:attrNameLst>
                                          <p:attrName>style.visibility</p:attrName>
                                        </p:attrNameLst>
                                      </p:cBhvr>
                                      <p:to>
                                        <p:strVal val="hidden"/>
                                      </p:to>
                                    </p:set>
                                  </p:childTnLst>
                                </p:cTn>
                              </p:par>
                            </p:childTnLst>
                          </p:cTn>
                        </p:par>
                      </p:childTnLst>
                    </p:cTn>
                  </p:par>
                </p:childTnLst>
              </p:cTn>
              <p:nextCondLst>
                <p:cond evt="onClick" delay="0">
                  <p:tgtEl>
                    <p:spTgt spid="350"/>
                  </p:tgtEl>
                </p:cond>
              </p:nextCondLst>
            </p:seq>
            <p:seq concurrent="1" nextAc="seek">
              <p:cTn id="56" restart="whenNotActive" fill="hold" evtFilter="cancelBubble" nodeType="interactiveSeq">
                <p:stCondLst>
                  <p:cond evt="onClick" delay="0">
                    <p:tgtEl>
                      <p:spTgt spid="351"/>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351"/>
                                        </p:tgtEl>
                                      </p:cBhvr>
                                    </p:animEffect>
                                    <p:set>
                                      <p:cBhvr>
                                        <p:cTn id="61" dur="1" fill="hold">
                                          <p:stCondLst>
                                            <p:cond delay="499"/>
                                          </p:stCondLst>
                                        </p:cTn>
                                        <p:tgtEl>
                                          <p:spTgt spid="351"/>
                                        </p:tgtEl>
                                        <p:attrNameLst>
                                          <p:attrName>style.visibility</p:attrName>
                                        </p:attrNameLst>
                                      </p:cBhvr>
                                      <p:to>
                                        <p:strVal val="hidden"/>
                                      </p:to>
                                    </p:set>
                                  </p:childTnLst>
                                </p:cTn>
                              </p:par>
                            </p:childTnLst>
                          </p:cTn>
                        </p:par>
                      </p:childTnLst>
                    </p:cTn>
                  </p:par>
                </p:childTnLst>
              </p:cTn>
              <p:nextCondLst>
                <p:cond evt="onClick" delay="0">
                  <p:tgtEl>
                    <p:spTgt spid="351"/>
                  </p:tgtEl>
                </p:cond>
              </p:nextCondLst>
            </p:seq>
            <p:seq concurrent="1" nextAc="seek">
              <p:cTn id="62" restart="whenNotActive" fill="hold" evtFilter="cancelBubble" nodeType="interactiveSeq">
                <p:stCondLst>
                  <p:cond evt="onClick" delay="0">
                    <p:tgtEl>
                      <p:spTgt spid="352"/>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352"/>
                                        </p:tgtEl>
                                      </p:cBhvr>
                                    </p:animEffect>
                                    <p:set>
                                      <p:cBhvr>
                                        <p:cTn id="67" dur="1" fill="hold">
                                          <p:stCondLst>
                                            <p:cond delay="499"/>
                                          </p:stCondLst>
                                        </p:cTn>
                                        <p:tgtEl>
                                          <p:spTgt spid="352"/>
                                        </p:tgtEl>
                                        <p:attrNameLst>
                                          <p:attrName>style.visibility</p:attrName>
                                        </p:attrNameLst>
                                      </p:cBhvr>
                                      <p:to>
                                        <p:strVal val="hidden"/>
                                      </p:to>
                                    </p:set>
                                  </p:childTnLst>
                                </p:cTn>
                              </p:par>
                            </p:childTnLst>
                          </p:cTn>
                        </p:par>
                      </p:childTnLst>
                    </p:cTn>
                  </p:par>
                </p:childTnLst>
              </p:cTn>
              <p:nextCondLst>
                <p:cond evt="onClick" delay="0">
                  <p:tgtEl>
                    <p:spTgt spid="352"/>
                  </p:tgtEl>
                </p:cond>
              </p:nextCondLst>
            </p:seq>
            <p:seq concurrent="1" nextAc="seek">
              <p:cTn id="68" restart="whenNotActive" fill="hold" evtFilter="cancelBubble" nodeType="interactiveSeq">
                <p:stCondLst>
                  <p:cond evt="onClick" delay="0">
                    <p:tgtEl>
                      <p:spTgt spid="353"/>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353"/>
                                        </p:tgtEl>
                                      </p:cBhvr>
                                    </p:animEffect>
                                    <p:set>
                                      <p:cBhvr>
                                        <p:cTn id="73" dur="1" fill="hold">
                                          <p:stCondLst>
                                            <p:cond delay="499"/>
                                          </p:stCondLst>
                                        </p:cTn>
                                        <p:tgtEl>
                                          <p:spTgt spid="353"/>
                                        </p:tgtEl>
                                        <p:attrNameLst>
                                          <p:attrName>style.visibility</p:attrName>
                                        </p:attrNameLst>
                                      </p:cBhvr>
                                      <p:to>
                                        <p:strVal val="hidden"/>
                                      </p:to>
                                    </p:set>
                                  </p:childTnLst>
                                </p:cTn>
                              </p:par>
                            </p:childTnLst>
                          </p:cTn>
                        </p:par>
                      </p:childTnLst>
                    </p:cTn>
                  </p:par>
                </p:childTnLst>
              </p:cTn>
              <p:nextCondLst>
                <p:cond evt="onClick" delay="0">
                  <p:tgtEl>
                    <p:spTgt spid="353"/>
                  </p:tgtEl>
                </p:cond>
              </p:nextCondLst>
            </p:seq>
            <p:seq concurrent="1" nextAc="seek">
              <p:cTn id="74" restart="whenNotActive" fill="hold" evtFilter="cancelBubble" nodeType="interactiveSeq">
                <p:stCondLst>
                  <p:cond evt="onClick" delay="0">
                    <p:tgtEl>
                      <p:spTgt spid="354"/>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nodeType="clickEffect">
                                  <p:stCondLst>
                                    <p:cond delay="0"/>
                                  </p:stCondLst>
                                  <p:childTnLst>
                                    <p:animEffect transition="out" filter="fade">
                                      <p:cBhvr>
                                        <p:cTn id="78" dur="500"/>
                                        <p:tgtEl>
                                          <p:spTgt spid="354"/>
                                        </p:tgtEl>
                                      </p:cBhvr>
                                    </p:animEffect>
                                    <p:set>
                                      <p:cBhvr>
                                        <p:cTn id="79" dur="1" fill="hold">
                                          <p:stCondLst>
                                            <p:cond delay="499"/>
                                          </p:stCondLst>
                                        </p:cTn>
                                        <p:tgtEl>
                                          <p:spTgt spid="354"/>
                                        </p:tgtEl>
                                        <p:attrNameLst>
                                          <p:attrName>style.visibility</p:attrName>
                                        </p:attrNameLst>
                                      </p:cBhvr>
                                      <p:to>
                                        <p:strVal val="hidden"/>
                                      </p:to>
                                    </p:set>
                                  </p:childTnLst>
                                </p:cTn>
                              </p:par>
                            </p:childTnLst>
                          </p:cTn>
                        </p:par>
                      </p:childTnLst>
                    </p:cTn>
                  </p:par>
                </p:childTnLst>
              </p:cTn>
              <p:nextCondLst>
                <p:cond evt="onClick" delay="0">
                  <p:tgtEl>
                    <p:spTgt spid="354"/>
                  </p:tgtEl>
                </p:cond>
              </p:nextCondLst>
            </p:seq>
            <p:seq concurrent="1" nextAc="seek">
              <p:cTn id="80" restart="whenNotActive" fill="hold" evtFilter="cancelBubble" nodeType="interactiveSeq">
                <p:stCondLst>
                  <p:cond evt="onClick" delay="0">
                    <p:tgtEl>
                      <p:spTgt spid="355"/>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355"/>
                                        </p:tgtEl>
                                      </p:cBhvr>
                                    </p:animEffect>
                                    <p:set>
                                      <p:cBhvr>
                                        <p:cTn id="85" dur="1" fill="hold">
                                          <p:stCondLst>
                                            <p:cond delay="499"/>
                                          </p:stCondLst>
                                        </p:cTn>
                                        <p:tgtEl>
                                          <p:spTgt spid="355"/>
                                        </p:tgtEl>
                                        <p:attrNameLst>
                                          <p:attrName>style.visibility</p:attrName>
                                        </p:attrNameLst>
                                      </p:cBhvr>
                                      <p:to>
                                        <p:strVal val="hidden"/>
                                      </p:to>
                                    </p:set>
                                  </p:childTnLst>
                                </p:cTn>
                              </p:par>
                            </p:childTnLst>
                          </p:cTn>
                        </p:par>
                      </p:childTnLst>
                    </p:cTn>
                  </p:par>
                </p:childTnLst>
              </p:cTn>
              <p:nextCondLst>
                <p:cond evt="onClick" delay="0">
                  <p:tgtEl>
                    <p:spTgt spid="355"/>
                  </p:tgtEl>
                </p:cond>
              </p:nextCondLst>
            </p:seq>
            <p:seq concurrent="1" nextAc="seek">
              <p:cTn id="86" restart="whenNotActive" fill="hold" evtFilter="cancelBubble" nodeType="interactiveSeq">
                <p:stCondLst>
                  <p:cond evt="onClick" delay="0">
                    <p:tgtEl>
                      <p:spTgt spid="356"/>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nodeType="clickEffect">
                                  <p:stCondLst>
                                    <p:cond delay="0"/>
                                  </p:stCondLst>
                                  <p:childTnLst>
                                    <p:animEffect transition="out" filter="fade">
                                      <p:cBhvr>
                                        <p:cTn id="90" dur="500"/>
                                        <p:tgtEl>
                                          <p:spTgt spid="356"/>
                                        </p:tgtEl>
                                      </p:cBhvr>
                                    </p:animEffect>
                                    <p:set>
                                      <p:cBhvr>
                                        <p:cTn id="91" dur="1" fill="hold">
                                          <p:stCondLst>
                                            <p:cond delay="499"/>
                                          </p:stCondLst>
                                        </p:cTn>
                                        <p:tgtEl>
                                          <p:spTgt spid="356"/>
                                        </p:tgtEl>
                                        <p:attrNameLst>
                                          <p:attrName>style.visibility</p:attrName>
                                        </p:attrNameLst>
                                      </p:cBhvr>
                                      <p:to>
                                        <p:strVal val="hidden"/>
                                      </p:to>
                                    </p:set>
                                  </p:childTnLst>
                                </p:cTn>
                              </p:par>
                            </p:childTnLst>
                          </p:cTn>
                        </p:par>
                      </p:childTnLst>
                    </p:cTn>
                  </p:par>
                </p:childTnLst>
              </p:cTn>
              <p:nextCondLst>
                <p:cond evt="onClick" delay="0">
                  <p:tgtEl>
                    <p:spTgt spid="356"/>
                  </p:tgtEl>
                </p:cond>
              </p:nextCondLst>
            </p:seq>
            <p:seq concurrent="1" nextAc="seek">
              <p:cTn id="92" restart="whenNotActive" fill="hold" evtFilter="cancelBubble" nodeType="interactiveSeq">
                <p:stCondLst>
                  <p:cond evt="onClick" delay="0">
                    <p:tgtEl>
                      <p:spTgt spid="357"/>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500"/>
                                        <p:tgtEl>
                                          <p:spTgt spid="357"/>
                                        </p:tgtEl>
                                      </p:cBhvr>
                                    </p:animEffect>
                                    <p:set>
                                      <p:cBhvr>
                                        <p:cTn id="97" dur="1" fill="hold">
                                          <p:stCondLst>
                                            <p:cond delay="499"/>
                                          </p:stCondLst>
                                        </p:cTn>
                                        <p:tgtEl>
                                          <p:spTgt spid="357"/>
                                        </p:tgtEl>
                                        <p:attrNameLst>
                                          <p:attrName>style.visibility</p:attrName>
                                        </p:attrNameLst>
                                      </p:cBhvr>
                                      <p:to>
                                        <p:strVal val="hidden"/>
                                      </p:to>
                                    </p:set>
                                  </p:childTnLst>
                                </p:cTn>
                              </p:par>
                            </p:childTnLst>
                          </p:cTn>
                        </p:par>
                      </p:childTnLst>
                    </p:cTn>
                  </p:par>
                </p:childTnLst>
              </p:cTn>
              <p:nextCondLst>
                <p:cond evt="onClick" delay="0">
                  <p:tgtEl>
                    <p:spTgt spid="357"/>
                  </p:tgtEl>
                </p:cond>
              </p:nextCondLst>
            </p:seq>
            <p:seq concurrent="1" nextAc="seek">
              <p:cTn id="98" restart="whenNotActive" fill="hold" evtFilter="cancelBubble" nodeType="interactiveSeq">
                <p:stCondLst>
                  <p:cond evt="onClick" delay="0">
                    <p:tgtEl>
                      <p:spTgt spid="359"/>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359"/>
                                        </p:tgtEl>
                                      </p:cBhvr>
                                    </p:animEffect>
                                    <p:set>
                                      <p:cBhvr>
                                        <p:cTn id="103" dur="1" fill="hold">
                                          <p:stCondLst>
                                            <p:cond delay="499"/>
                                          </p:stCondLst>
                                        </p:cTn>
                                        <p:tgtEl>
                                          <p:spTgt spid="359"/>
                                        </p:tgtEl>
                                        <p:attrNameLst>
                                          <p:attrName>style.visibility</p:attrName>
                                        </p:attrNameLst>
                                      </p:cBhvr>
                                      <p:to>
                                        <p:strVal val="hidden"/>
                                      </p:to>
                                    </p:set>
                                  </p:childTnLst>
                                </p:cTn>
                              </p:par>
                            </p:childTnLst>
                          </p:cTn>
                        </p:par>
                      </p:childTnLst>
                    </p:cTn>
                  </p:par>
                </p:childTnLst>
              </p:cTn>
              <p:nextCondLst>
                <p:cond evt="onClick" delay="0">
                  <p:tgtEl>
                    <p:spTgt spid="359"/>
                  </p:tgtEl>
                </p:cond>
              </p:nextCondLst>
            </p:seq>
            <p:seq concurrent="1" nextAc="seek">
              <p:cTn id="104" restart="whenNotActive" fill="hold" evtFilter="cancelBubble" nodeType="interactiveSeq">
                <p:stCondLst>
                  <p:cond evt="onClick" delay="0">
                    <p:tgtEl>
                      <p:spTgt spid="360"/>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360"/>
                                        </p:tgtEl>
                                      </p:cBhvr>
                                    </p:animEffect>
                                    <p:set>
                                      <p:cBhvr>
                                        <p:cTn id="109" dur="1" fill="hold">
                                          <p:stCondLst>
                                            <p:cond delay="499"/>
                                          </p:stCondLst>
                                        </p:cTn>
                                        <p:tgtEl>
                                          <p:spTgt spid="360"/>
                                        </p:tgtEl>
                                        <p:attrNameLst>
                                          <p:attrName>style.visibility</p:attrName>
                                        </p:attrNameLst>
                                      </p:cBhvr>
                                      <p:to>
                                        <p:strVal val="hidden"/>
                                      </p:to>
                                    </p:set>
                                  </p:childTnLst>
                                </p:cTn>
                              </p:par>
                            </p:childTnLst>
                          </p:cTn>
                        </p:par>
                      </p:childTnLst>
                    </p:cTn>
                  </p:par>
                </p:childTnLst>
              </p:cTn>
              <p:nextCondLst>
                <p:cond evt="onClick" delay="0">
                  <p:tgtEl>
                    <p:spTgt spid="360"/>
                  </p:tgtEl>
                </p:cond>
              </p:nextCondLst>
            </p:seq>
            <p:seq concurrent="1" nextAc="seek">
              <p:cTn id="110" restart="whenNotActive" fill="hold" evtFilter="cancelBubble" nodeType="interactiveSeq">
                <p:stCondLst>
                  <p:cond evt="onClick" delay="0">
                    <p:tgtEl>
                      <p:spTgt spid="361"/>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nodeType="clickEffect">
                                  <p:stCondLst>
                                    <p:cond delay="0"/>
                                  </p:stCondLst>
                                  <p:childTnLst>
                                    <p:animEffect transition="out" filter="fade">
                                      <p:cBhvr>
                                        <p:cTn id="114" dur="500"/>
                                        <p:tgtEl>
                                          <p:spTgt spid="361"/>
                                        </p:tgtEl>
                                      </p:cBhvr>
                                    </p:animEffect>
                                    <p:set>
                                      <p:cBhvr>
                                        <p:cTn id="115" dur="1" fill="hold">
                                          <p:stCondLst>
                                            <p:cond delay="499"/>
                                          </p:stCondLst>
                                        </p:cTn>
                                        <p:tgtEl>
                                          <p:spTgt spid="361"/>
                                        </p:tgtEl>
                                        <p:attrNameLst>
                                          <p:attrName>style.visibility</p:attrName>
                                        </p:attrNameLst>
                                      </p:cBhvr>
                                      <p:to>
                                        <p:strVal val="hidden"/>
                                      </p:to>
                                    </p:set>
                                  </p:childTnLst>
                                </p:cTn>
                              </p:par>
                            </p:childTnLst>
                          </p:cTn>
                        </p:par>
                      </p:childTnLst>
                    </p:cTn>
                  </p:par>
                </p:childTnLst>
              </p:cTn>
              <p:nextCondLst>
                <p:cond evt="onClick" delay="0">
                  <p:tgtEl>
                    <p:spTgt spid="361"/>
                  </p:tgtEl>
                </p:cond>
              </p:nextCondLst>
            </p:seq>
            <p:seq concurrent="1" nextAc="seek">
              <p:cTn id="116" restart="whenNotActive" fill="hold" evtFilter="cancelBubble" nodeType="interactiveSeq">
                <p:stCondLst>
                  <p:cond evt="onClick" delay="0">
                    <p:tgtEl>
                      <p:spTgt spid="362"/>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nodeType="clickEffect">
                                  <p:stCondLst>
                                    <p:cond delay="0"/>
                                  </p:stCondLst>
                                  <p:childTnLst>
                                    <p:animEffect transition="out" filter="fade">
                                      <p:cBhvr>
                                        <p:cTn id="120" dur="500"/>
                                        <p:tgtEl>
                                          <p:spTgt spid="362"/>
                                        </p:tgtEl>
                                      </p:cBhvr>
                                    </p:animEffect>
                                    <p:set>
                                      <p:cBhvr>
                                        <p:cTn id="121" dur="1" fill="hold">
                                          <p:stCondLst>
                                            <p:cond delay="499"/>
                                          </p:stCondLst>
                                        </p:cTn>
                                        <p:tgtEl>
                                          <p:spTgt spid="362"/>
                                        </p:tgtEl>
                                        <p:attrNameLst>
                                          <p:attrName>style.visibility</p:attrName>
                                        </p:attrNameLst>
                                      </p:cBhvr>
                                      <p:to>
                                        <p:strVal val="hidden"/>
                                      </p:to>
                                    </p:set>
                                  </p:childTnLst>
                                </p:cTn>
                              </p:par>
                            </p:childTnLst>
                          </p:cTn>
                        </p:par>
                      </p:childTnLst>
                    </p:cTn>
                  </p:par>
                </p:childTnLst>
              </p:cTn>
              <p:nextCondLst>
                <p:cond evt="onClick" delay="0">
                  <p:tgtEl>
                    <p:spTgt spid="362"/>
                  </p:tgtEl>
                </p:cond>
              </p:nextCondLst>
            </p:seq>
            <p:seq concurrent="1" nextAc="seek">
              <p:cTn id="122" restart="whenNotActive" fill="hold" evtFilter="cancelBubble" nodeType="interactiveSeq">
                <p:stCondLst>
                  <p:cond evt="onClick" delay="0">
                    <p:tgtEl>
                      <p:spTgt spid="363"/>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nodeType="clickEffect">
                                  <p:stCondLst>
                                    <p:cond delay="0"/>
                                  </p:stCondLst>
                                  <p:childTnLst>
                                    <p:animEffect transition="out" filter="fade">
                                      <p:cBhvr>
                                        <p:cTn id="126" dur="500"/>
                                        <p:tgtEl>
                                          <p:spTgt spid="363"/>
                                        </p:tgtEl>
                                      </p:cBhvr>
                                    </p:animEffect>
                                    <p:set>
                                      <p:cBhvr>
                                        <p:cTn id="127" dur="1" fill="hold">
                                          <p:stCondLst>
                                            <p:cond delay="499"/>
                                          </p:stCondLst>
                                        </p:cTn>
                                        <p:tgtEl>
                                          <p:spTgt spid="363"/>
                                        </p:tgtEl>
                                        <p:attrNameLst>
                                          <p:attrName>style.visibility</p:attrName>
                                        </p:attrNameLst>
                                      </p:cBhvr>
                                      <p:to>
                                        <p:strVal val="hidden"/>
                                      </p:to>
                                    </p:set>
                                  </p:childTnLst>
                                </p:cTn>
                              </p:par>
                            </p:childTnLst>
                          </p:cTn>
                        </p:par>
                      </p:childTnLst>
                    </p:cTn>
                  </p:par>
                </p:childTnLst>
              </p:cTn>
              <p:nextCondLst>
                <p:cond evt="onClick" delay="0">
                  <p:tgtEl>
                    <p:spTgt spid="363"/>
                  </p:tgtEl>
                </p:cond>
              </p:nextCondLst>
            </p:seq>
            <p:seq concurrent="1" nextAc="seek">
              <p:cTn id="128" restart="whenNotActive" fill="hold" evtFilter="cancelBubble" nodeType="interactiveSeq">
                <p:stCondLst>
                  <p:cond evt="onClick" delay="0">
                    <p:tgtEl>
                      <p:spTgt spid="364"/>
                    </p:tgtEl>
                  </p:cond>
                </p:stCondLst>
                <p:endSync evt="end" delay="0">
                  <p:rtn val="all"/>
                </p:endSync>
                <p:childTnLst>
                  <p:par>
                    <p:cTn id="129" fill="hold">
                      <p:stCondLst>
                        <p:cond delay="0"/>
                      </p:stCondLst>
                      <p:childTnLst>
                        <p:par>
                          <p:cTn id="130" fill="hold">
                            <p:stCondLst>
                              <p:cond delay="0"/>
                            </p:stCondLst>
                            <p:childTnLst>
                              <p:par>
                                <p:cTn id="131" presetID="10" presetClass="exit" presetSubtype="0" fill="hold" nodeType="clickEffect">
                                  <p:stCondLst>
                                    <p:cond delay="0"/>
                                  </p:stCondLst>
                                  <p:childTnLst>
                                    <p:animEffect transition="out" filter="fade">
                                      <p:cBhvr>
                                        <p:cTn id="132" dur="500"/>
                                        <p:tgtEl>
                                          <p:spTgt spid="364"/>
                                        </p:tgtEl>
                                      </p:cBhvr>
                                    </p:animEffect>
                                    <p:set>
                                      <p:cBhvr>
                                        <p:cTn id="133" dur="1" fill="hold">
                                          <p:stCondLst>
                                            <p:cond delay="499"/>
                                          </p:stCondLst>
                                        </p:cTn>
                                        <p:tgtEl>
                                          <p:spTgt spid="364"/>
                                        </p:tgtEl>
                                        <p:attrNameLst>
                                          <p:attrName>style.visibility</p:attrName>
                                        </p:attrNameLst>
                                      </p:cBhvr>
                                      <p:to>
                                        <p:strVal val="hidden"/>
                                      </p:to>
                                    </p:set>
                                  </p:childTnLst>
                                </p:cTn>
                              </p:par>
                            </p:childTnLst>
                          </p:cTn>
                        </p:par>
                      </p:childTnLst>
                    </p:cTn>
                  </p:par>
                </p:childTnLst>
              </p:cTn>
              <p:nextCondLst>
                <p:cond evt="onClick" delay="0">
                  <p:tgtEl>
                    <p:spTgt spid="364"/>
                  </p:tgtEl>
                </p:cond>
              </p:nextCondLst>
            </p:seq>
            <p:seq concurrent="1" nextAc="seek">
              <p:cTn id="134" restart="whenNotActive" fill="hold" evtFilter="cancelBubble" nodeType="interactiveSeq">
                <p:stCondLst>
                  <p:cond evt="onClick" delay="0">
                    <p:tgtEl>
                      <p:spTgt spid="365"/>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nodeType="clickEffect">
                                  <p:stCondLst>
                                    <p:cond delay="0"/>
                                  </p:stCondLst>
                                  <p:childTnLst>
                                    <p:animEffect transition="out" filter="fade">
                                      <p:cBhvr>
                                        <p:cTn id="138" dur="500"/>
                                        <p:tgtEl>
                                          <p:spTgt spid="365"/>
                                        </p:tgtEl>
                                      </p:cBhvr>
                                    </p:animEffect>
                                    <p:set>
                                      <p:cBhvr>
                                        <p:cTn id="139" dur="1" fill="hold">
                                          <p:stCondLst>
                                            <p:cond delay="499"/>
                                          </p:stCondLst>
                                        </p:cTn>
                                        <p:tgtEl>
                                          <p:spTgt spid="365"/>
                                        </p:tgtEl>
                                        <p:attrNameLst>
                                          <p:attrName>style.visibility</p:attrName>
                                        </p:attrNameLst>
                                      </p:cBhvr>
                                      <p:to>
                                        <p:strVal val="hidden"/>
                                      </p:to>
                                    </p:set>
                                  </p:childTnLst>
                                </p:cTn>
                              </p:par>
                            </p:childTnLst>
                          </p:cTn>
                        </p:par>
                      </p:childTnLst>
                    </p:cTn>
                  </p:par>
                </p:childTnLst>
              </p:cTn>
              <p:nextCondLst>
                <p:cond evt="onClick" delay="0">
                  <p:tgtEl>
                    <p:spTgt spid="365"/>
                  </p:tgtEl>
                </p:cond>
              </p:nextCondLst>
            </p:seq>
            <p:seq concurrent="1" nextAc="seek">
              <p:cTn id="140" restart="whenNotActive" fill="hold" evtFilter="cancelBubble" nodeType="interactiveSeq">
                <p:stCondLst>
                  <p:cond evt="onClick" delay="0">
                    <p:tgtEl>
                      <p:spTgt spid="366"/>
                    </p:tgtEl>
                  </p:cond>
                </p:stCondLst>
                <p:endSync evt="end" delay="0">
                  <p:rtn val="all"/>
                </p:endSync>
                <p:childTnLst>
                  <p:par>
                    <p:cTn id="141" fill="hold">
                      <p:stCondLst>
                        <p:cond delay="0"/>
                      </p:stCondLst>
                      <p:childTnLst>
                        <p:par>
                          <p:cTn id="142" fill="hold">
                            <p:stCondLst>
                              <p:cond delay="0"/>
                            </p:stCondLst>
                            <p:childTnLst>
                              <p:par>
                                <p:cTn id="143" presetID="10" presetClass="exit" presetSubtype="0" fill="hold" nodeType="clickEffect">
                                  <p:stCondLst>
                                    <p:cond delay="0"/>
                                  </p:stCondLst>
                                  <p:childTnLst>
                                    <p:animEffect transition="out" filter="fade">
                                      <p:cBhvr>
                                        <p:cTn id="144" dur="500"/>
                                        <p:tgtEl>
                                          <p:spTgt spid="366"/>
                                        </p:tgtEl>
                                      </p:cBhvr>
                                    </p:animEffect>
                                    <p:set>
                                      <p:cBhvr>
                                        <p:cTn id="145" dur="1" fill="hold">
                                          <p:stCondLst>
                                            <p:cond delay="499"/>
                                          </p:stCondLst>
                                        </p:cTn>
                                        <p:tgtEl>
                                          <p:spTgt spid="366"/>
                                        </p:tgtEl>
                                        <p:attrNameLst>
                                          <p:attrName>style.visibility</p:attrName>
                                        </p:attrNameLst>
                                      </p:cBhvr>
                                      <p:to>
                                        <p:strVal val="hidden"/>
                                      </p:to>
                                    </p:set>
                                  </p:childTnLst>
                                </p:cTn>
                              </p:par>
                            </p:childTnLst>
                          </p:cTn>
                        </p:par>
                      </p:childTnLst>
                    </p:cTn>
                  </p:par>
                </p:childTnLst>
              </p:cTn>
              <p:nextCondLst>
                <p:cond evt="onClick" delay="0">
                  <p:tgtEl>
                    <p:spTgt spid="366"/>
                  </p:tgtEl>
                </p:cond>
              </p:nextCondLst>
            </p:seq>
            <p:seq concurrent="1" nextAc="seek">
              <p:cTn id="146" restart="whenNotActive" fill="hold" evtFilter="cancelBubble" nodeType="interactiveSeq">
                <p:stCondLst>
                  <p:cond evt="onClick" delay="0">
                    <p:tgtEl>
                      <p:spTgt spid="372"/>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nodeType="clickEffect">
                                  <p:stCondLst>
                                    <p:cond delay="0"/>
                                  </p:stCondLst>
                                  <p:childTnLst>
                                    <p:animEffect transition="out" filter="fade">
                                      <p:cBhvr>
                                        <p:cTn id="150" dur="500"/>
                                        <p:tgtEl>
                                          <p:spTgt spid="372"/>
                                        </p:tgtEl>
                                      </p:cBhvr>
                                    </p:animEffect>
                                    <p:set>
                                      <p:cBhvr>
                                        <p:cTn id="151" dur="1" fill="hold">
                                          <p:stCondLst>
                                            <p:cond delay="499"/>
                                          </p:stCondLst>
                                        </p:cTn>
                                        <p:tgtEl>
                                          <p:spTgt spid="372"/>
                                        </p:tgtEl>
                                        <p:attrNameLst>
                                          <p:attrName>style.visibility</p:attrName>
                                        </p:attrNameLst>
                                      </p:cBhvr>
                                      <p:to>
                                        <p:strVal val="hidden"/>
                                      </p:to>
                                    </p:set>
                                  </p:childTnLst>
                                </p:cTn>
                              </p:par>
                            </p:childTnLst>
                          </p:cTn>
                        </p:par>
                      </p:childTnLst>
                    </p:cTn>
                  </p:par>
                </p:childTnLst>
              </p:cTn>
              <p:nextCondLst>
                <p:cond evt="onClick" delay="0">
                  <p:tgtEl>
                    <p:spTgt spid="37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1166813"/>
            <a:ext cx="5473700" cy="1965025"/>
          </a:xfrm>
          <a:prstGeom prst="rect">
            <a:avLst/>
          </a:prstGeom>
          <a:ln>
            <a:noFill/>
          </a:ln>
        </p:spPr>
        <p:txBody>
          <a:bodyPr wrap="square" lIns="0" tIns="0" rIns="0" bIns="0" anchor="t" anchorCtr="0">
            <a:spAutoFit/>
          </a:bodyPr>
          <a:lstStyle/>
          <a:p>
            <a:pPr>
              <a:lnSpc>
                <a:spcPct val="114000"/>
              </a:lnSpc>
            </a:pPr>
            <a:r>
              <a:rPr lang="ru-RU" sz="1600" dirty="0">
                <a:latin typeface="+mj-lt"/>
              </a:rPr>
              <a:t>Рассказывают, как один советский взвод, отступая перед превосходящими силами противника, разорил деревенское хозяйство, в результате чего немецкие преследователи в спешке отступили. Некоторые немцы даже вынуждены были кататься в грязи. Статья об этом случае называется </a:t>
            </a:r>
            <a:r>
              <a:rPr lang="ru-RU" sz="1600" dirty="0" smtClean="0">
                <a:latin typeface="+mj-lt"/>
              </a:rPr>
              <a:t>«Правильные ОНИ». </a:t>
            </a:r>
            <a:r>
              <a:rPr lang="ru-RU" sz="1600" dirty="0">
                <a:latin typeface="+mj-lt"/>
              </a:rPr>
              <a:t>Назовите их одним словом.</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Пчёлы</a:t>
            </a:r>
            <a:endParaRPr lang="ru-RU" sz="1600" dirty="0">
              <a:solidFill>
                <a:schemeClr val="tx1"/>
              </a:solidFill>
              <a:latin typeface="+mj-lt"/>
            </a:endParaRP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Воробьи</a:t>
            </a:r>
            <a:endParaRPr lang="ru-RU" sz="1600" dirty="0">
              <a:solidFill>
                <a:schemeClr val="tx1"/>
              </a:solidFill>
              <a:latin typeface="+mj-lt"/>
            </a:endParaRPr>
          </a:p>
        </p:txBody>
      </p:sp>
      <p:sp>
        <p:nvSpPr>
          <p:cNvPr id="9" name="Скругленный прямоугольник 8">
            <a:hlinkClick r:id="rId4"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Муравьи</a:t>
            </a:r>
            <a:endParaRPr lang="ru-RU" sz="1600" dirty="0">
              <a:solidFill>
                <a:schemeClr val="tx1"/>
              </a:solidFill>
              <a:latin typeface="+mj-lt"/>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Свиньи</a:t>
            </a:r>
            <a:endParaRPr lang="ru-RU" sz="1600" dirty="0">
              <a:solidFill>
                <a:schemeClr val="tx1"/>
              </a:solidFill>
              <a:latin typeface="+mj-lt"/>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5133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mj-lt"/>
              </a:rPr>
              <a:t>Вы ответили верно</a:t>
            </a:r>
          </a:p>
        </p:txBody>
      </p:sp>
      <p:grpSp>
        <p:nvGrpSpPr>
          <p:cNvPr id="12" name="Группа 11"/>
          <p:cNvGrpSpPr/>
          <p:nvPr/>
        </p:nvGrpSpPr>
        <p:grpSpPr>
          <a:xfrm>
            <a:off x="1072039" y="2057764"/>
            <a:ext cx="3218973" cy="1027972"/>
            <a:chOff x="843439" y="2138967"/>
            <a:chExt cx="3218973" cy="1027972"/>
          </a:xfrm>
        </p:grpSpPr>
        <p:sp>
          <p:nvSpPr>
            <p:cNvPr id="13" name="Прямоугольник 12"/>
            <p:cNvSpPr/>
            <p:nvPr/>
          </p:nvSpPr>
          <p:spPr>
            <a:xfrm>
              <a:off x="843439" y="2474442"/>
              <a:ext cx="3218973" cy="692497"/>
            </a:xfrm>
            <a:prstGeom prst="rect">
              <a:avLst/>
            </a:prstGeom>
          </p:spPr>
          <p:txBody>
            <a:bodyPr wrap="square" lIns="0" tIns="0" rIns="0" bIns="0">
              <a:spAutoFit/>
            </a:bodyPr>
            <a:lstStyle/>
            <a:p>
              <a:pPr defTabSz="914377">
                <a:lnSpc>
                  <a:spcPct val="125000"/>
                </a:lnSpc>
              </a:pPr>
              <a:r>
                <a:rPr lang="ru-RU" sz="3600" b="1" dirty="0">
                  <a:latin typeface="+mj-lt"/>
                </a:rPr>
                <a:t>Пчёлы</a:t>
              </a:r>
              <a:endParaRPr lang="ru-RU" sz="3600" b="1" dirty="0">
                <a:solidFill>
                  <a:prstClr val="black"/>
                </a:solidFill>
                <a:latin typeface="+mj-lt"/>
              </a:endParaRP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Скругленный прямоугольник 15">
            <a:hlinkClick r:id="rId3"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pic>
        <p:nvPicPr>
          <p:cNvPr id="17" name="Picture 2" descr="ÐÐ°ÑÑÐ¸Ð½ÐºÐ¸ Ð¿Ð¾ Ð·Ð°Ð¿ÑÐ¾ÑÑ Ð¿ÑÐµÐ»Ð°"/>
          <p:cNvPicPr>
            <a:picLocks noChangeAspect="1" noChangeArrowheads="1"/>
          </p:cNvPicPr>
          <p:nvPr/>
        </p:nvPicPr>
        <p:blipFill rotWithShape="1">
          <a:blip r:embed="rId4">
            <a:extLst>
              <a:ext uri="{28A0092B-C50C-407E-A947-70E740481C1C}">
                <a14:useLocalDpi xmlns:a14="http://schemas.microsoft.com/office/drawing/2010/main" val="0"/>
              </a:ext>
            </a:extLst>
          </a:blip>
          <a:srcRect l="33421" t="2600" r="13288" b="2664"/>
          <a:stretch/>
        </p:blipFill>
        <p:spPr bwMode="auto">
          <a:xfrm>
            <a:off x="4751388" y="1110104"/>
            <a:ext cx="3240000" cy="324000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34319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mj-lt"/>
              </a:rPr>
              <a:t>Вы ответили неверно</a:t>
            </a:r>
          </a:p>
        </p:txBody>
      </p:sp>
      <p:grpSp>
        <p:nvGrpSpPr>
          <p:cNvPr id="4" name="Группа 3"/>
          <p:cNvGrpSpPr/>
          <p:nvPr/>
        </p:nvGrpSpPr>
        <p:grpSpPr>
          <a:xfrm>
            <a:off x="1072039" y="2057764"/>
            <a:ext cx="3218973" cy="1027972"/>
            <a:chOff x="843439" y="2138967"/>
            <a:chExt cx="3218973" cy="1027972"/>
          </a:xfrm>
        </p:grpSpPr>
        <p:sp>
          <p:nvSpPr>
            <p:cNvPr id="2" name="Прямоугольник 1"/>
            <p:cNvSpPr/>
            <p:nvPr/>
          </p:nvSpPr>
          <p:spPr>
            <a:xfrm>
              <a:off x="843439" y="2474442"/>
              <a:ext cx="3218973" cy="692497"/>
            </a:xfrm>
            <a:prstGeom prst="rect">
              <a:avLst/>
            </a:prstGeom>
          </p:spPr>
          <p:txBody>
            <a:bodyPr wrap="square" lIns="0" tIns="0" rIns="0" bIns="0">
              <a:spAutoFit/>
            </a:bodyPr>
            <a:lstStyle/>
            <a:p>
              <a:pPr defTabSz="914377">
                <a:lnSpc>
                  <a:spcPct val="125000"/>
                </a:lnSpc>
              </a:pPr>
              <a:r>
                <a:rPr lang="ru-RU" sz="3600" b="1" dirty="0">
                  <a:latin typeface="+mj-lt"/>
                </a:rPr>
                <a:t>Пчёлы</a:t>
              </a:r>
              <a:endParaRPr lang="ru-RU" sz="3600" b="1" dirty="0">
                <a:solidFill>
                  <a:prstClr val="black"/>
                </a:solidFill>
                <a:latin typeface="+mj-lt"/>
              </a:endParaRPr>
            </a:p>
          </p:txBody>
        </p:sp>
        <p:sp>
          <p:nvSpPr>
            <p:cNvPr id="9" name="TextBox 8"/>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5122" name="Picture 2" descr="ÐÐ°ÑÑÐ¸Ð½ÐºÐ¸ Ð¿Ð¾ Ð·Ð°Ð¿ÑÐ¾ÑÑ Ð¿ÑÐµÐ»Ð°"/>
          <p:cNvPicPr>
            <a:picLocks noChangeAspect="1" noChangeArrowheads="1"/>
          </p:cNvPicPr>
          <p:nvPr/>
        </p:nvPicPr>
        <p:blipFill rotWithShape="1">
          <a:blip r:embed="rId3">
            <a:extLst>
              <a:ext uri="{28A0092B-C50C-407E-A947-70E740481C1C}">
                <a14:useLocalDpi xmlns:a14="http://schemas.microsoft.com/office/drawing/2010/main" val="0"/>
              </a:ext>
            </a:extLst>
          </a:blip>
          <a:srcRect l="33421" t="2600" r="13288" b="2664"/>
          <a:stretch/>
        </p:blipFill>
        <p:spPr bwMode="auto">
          <a:xfrm>
            <a:off x="4751388" y="1110104"/>
            <a:ext cx="3240000" cy="3240000"/>
          </a:xfrm>
          <a:prstGeom prst="ellipse">
            <a:avLst/>
          </a:prstGeom>
          <a:noFill/>
          <a:extLst>
            <a:ext uri="{909E8E84-426E-40DD-AFC4-6F175D3DCCD1}">
              <a14:hiddenFill xmlns:a14="http://schemas.microsoft.com/office/drawing/2010/main">
                <a:solidFill>
                  <a:srgbClr val="FFFFFF"/>
                </a:solidFill>
              </a14:hiddenFill>
            </a:ext>
          </a:extLst>
        </p:spPr>
      </p:pic>
      <p:sp>
        <p:nvSpPr>
          <p:cNvPr id="11" name="Скругленный прямоугольник 10">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5969602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1166813"/>
            <a:ext cx="5473700" cy="1122871"/>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После Парада Победы 1945 года солдаты, державшие штандарты поверженных немецких дивизий, сожгли не только сами штандарты, но и </a:t>
            </a:r>
            <a:r>
              <a:rPr lang="ru-RU" sz="1600" dirty="0" smtClean="0">
                <a:solidFill>
                  <a:prstClr val="black"/>
                </a:solidFill>
                <a:latin typeface="Roboto Slab"/>
              </a:rPr>
              <a:t>ИХ. </a:t>
            </a:r>
            <a:r>
              <a:rPr lang="ru-RU" sz="1600" dirty="0">
                <a:solidFill>
                  <a:prstClr val="black"/>
                </a:solidFill>
                <a:latin typeface="Roboto Slab"/>
              </a:rPr>
              <a:t>Назовите </a:t>
            </a:r>
            <a:r>
              <a:rPr lang="ru-RU" sz="1600" dirty="0" smtClean="0">
                <a:solidFill>
                  <a:prstClr val="black"/>
                </a:solidFill>
                <a:latin typeface="Roboto Slab"/>
              </a:rPr>
              <a:t>ИХ </a:t>
            </a:r>
            <a:r>
              <a:rPr lang="ru-RU" sz="1600" dirty="0">
                <a:solidFill>
                  <a:prstClr val="black"/>
                </a:solidFill>
                <a:latin typeface="Roboto Slab"/>
              </a:rPr>
              <a:t>одним словом.</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Древка</a:t>
            </a:r>
            <a:endParaRPr lang="ru-RU" sz="1600" dirty="0">
              <a:solidFill>
                <a:prstClr val="black"/>
              </a:solidFill>
              <a:latin typeface="Roboto Slab"/>
            </a:endParaRPr>
          </a:p>
        </p:txBody>
      </p:sp>
      <p:sp>
        <p:nvSpPr>
          <p:cNvPr id="8" name="Скругленный прямоугольник 7">
            <a:hlinkClick r:id="rId3"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Каски</a:t>
            </a:r>
            <a:endParaRPr lang="ru-RU" sz="1600" dirty="0">
              <a:solidFill>
                <a:prstClr val="black"/>
              </a:solidFill>
              <a:latin typeface="Roboto Slab"/>
            </a:endParaRPr>
          </a:p>
        </p:txBody>
      </p:sp>
      <p:sp>
        <p:nvSpPr>
          <p:cNvPr id="9" name="Скругленный прямоугольник 8">
            <a:hlinkClick r:id="rId3"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Форму</a:t>
            </a:r>
            <a:endParaRPr lang="ru-RU" sz="1600" dirty="0">
              <a:solidFill>
                <a:prstClr val="black"/>
              </a:solidFill>
              <a:latin typeface="Roboto Slab"/>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Перчатки</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35275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2" name="Группа 1"/>
          <p:cNvGrpSpPr/>
          <p:nvPr/>
        </p:nvGrpSpPr>
        <p:grpSpPr>
          <a:xfrm>
            <a:off x="1072039" y="1504073"/>
            <a:ext cx="3218973" cy="2783055"/>
            <a:chOff x="1072039" y="2057764"/>
            <a:chExt cx="3218973" cy="2783055"/>
          </a:xfrm>
        </p:grpSpPr>
        <p:grpSp>
          <p:nvGrpSpPr>
            <p:cNvPr id="12" name="Группа 11"/>
            <p:cNvGrpSpPr/>
            <p:nvPr/>
          </p:nvGrpSpPr>
          <p:grpSpPr>
            <a:xfrm>
              <a:off x="1072039" y="2057764"/>
              <a:ext cx="3218973" cy="968662"/>
              <a:chOff x="843439" y="2138967"/>
              <a:chExt cx="3218973" cy="968662"/>
            </a:xfrm>
          </p:grpSpPr>
          <p:sp>
            <p:nvSpPr>
              <p:cNvPr id="13" name="Прямоугольник 12"/>
              <p:cNvSpPr/>
              <p:nvPr/>
            </p:nvSpPr>
            <p:spPr>
              <a:xfrm>
                <a:off x="843439" y="2474442"/>
                <a:ext cx="3218973" cy="633187"/>
              </a:xfrm>
              <a:prstGeom prst="rect">
                <a:avLst/>
              </a:prstGeom>
            </p:spPr>
            <p:txBody>
              <a:bodyPr wrap="square" lIns="0" tIns="0" rIns="0" bIns="0">
                <a:spAutoFit/>
              </a:bodyPr>
              <a:lstStyle/>
              <a:p>
                <a:pPr defTabSz="914377">
                  <a:lnSpc>
                    <a:spcPct val="125000"/>
                  </a:lnSpc>
                </a:pPr>
                <a:r>
                  <a:rPr lang="ru-RU" sz="3600" b="1" dirty="0" smtClean="0">
                    <a:solidFill>
                      <a:prstClr val="black"/>
                    </a:solidFill>
                    <a:latin typeface="Roboto Slab"/>
                  </a:rPr>
                  <a:t>Перчатки</a:t>
                </a:r>
                <a:endParaRPr lang="ru-RU" sz="3600" b="1" dirty="0">
                  <a:solidFill>
                    <a:prstClr val="black"/>
                  </a:solidFill>
                  <a:latin typeface="Roboto Slab"/>
                </a:endParaRP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72039" y="3178826"/>
              <a:ext cx="3218973" cy="1661993"/>
            </a:xfrm>
            <a:prstGeom prst="rect">
              <a:avLst/>
            </a:prstGeom>
            <a:noFill/>
          </p:spPr>
          <p:txBody>
            <a:bodyPr wrap="square" lIns="0" tIns="0" rIns="0" bIns="0" rtlCol="0">
              <a:spAutoFit/>
            </a:bodyPr>
            <a:lstStyle/>
            <a:p>
              <a:pPr defTabSz="914377"/>
              <a:r>
                <a:rPr lang="ru-RU" sz="1800" dirty="0">
                  <a:solidFill>
                    <a:prstClr val="black"/>
                  </a:solidFill>
                  <a:latin typeface="Roboto Slab"/>
                </a:rPr>
                <a:t>Штандарты держали в перчатках, чтобы не прикасаться к древкам. </a:t>
              </a:r>
              <a:r>
                <a:rPr lang="ru-RU" sz="1800" dirty="0" smtClean="0">
                  <a:solidFill>
                    <a:prstClr val="black"/>
                  </a:solidFill>
                  <a:latin typeface="Roboto Slab"/>
                </a:rPr>
                <a:t>          И </a:t>
              </a:r>
              <a:r>
                <a:rPr lang="ru-RU" sz="1800" dirty="0">
                  <a:solidFill>
                    <a:prstClr val="black"/>
                  </a:solidFill>
                  <a:latin typeface="Roboto Slab"/>
                </a:rPr>
                <a:t>даже перчатки потом сожгли, показывая брезгливость. </a:t>
              </a:r>
            </a:p>
          </p:txBody>
        </p:sp>
      </p:grpSp>
      <p:pic>
        <p:nvPicPr>
          <p:cNvPr id="1026" name="Picture 2" descr="ÐÐ°ÑÑÐ¸Ð½ÐºÐ¸ Ð¿Ð¾ Ð·Ð°Ð¿ÑÐ¾ÑÑ ÐÐ°ÑÐ°Ð´ Ð¿Ð¾Ð±ÐµÐ´Ñ"/>
          <p:cNvPicPr>
            <a:picLocks noChangeAspect="1" noChangeArrowheads="1"/>
          </p:cNvPicPr>
          <p:nvPr/>
        </p:nvPicPr>
        <p:blipFill rotWithShape="1">
          <a:blip r:embed="rId3">
            <a:extLst>
              <a:ext uri="{28A0092B-C50C-407E-A947-70E740481C1C}">
                <a14:useLocalDpi xmlns:a14="http://schemas.microsoft.com/office/drawing/2010/main" val="0"/>
              </a:ext>
            </a:extLst>
          </a:blip>
          <a:srcRect r="49431"/>
          <a:stretch/>
        </p:blipFill>
        <p:spPr bwMode="auto">
          <a:xfrm>
            <a:off x="4756195" y="1102910"/>
            <a:ext cx="3235193" cy="3247193"/>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3" name="Скругленный прямоугольник 22">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189305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8" name="Группа 17"/>
          <p:cNvGrpSpPr/>
          <p:nvPr/>
        </p:nvGrpSpPr>
        <p:grpSpPr>
          <a:xfrm>
            <a:off x="1072039" y="1504073"/>
            <a:ext cx="3218973" cy="2783055"/>
            <a:chOff x="1072039" y="2057764"/>
            <a:chExt cx="3218973" cy="2783055"/>
          </a:xfrm>
        </p:grpSpPr>
        <p:grpSp>
          <p:nvGrpSpPr>
            <p:cNvPr id="19" name="Группа 18"/>
            <p:cNvGrpSpPr/>
            <p:nvPr/>
          </p:nvGrpSpPr>
          <p:grpSpPr>
            <a:xfrm>
              <a:off x="1072039" y="2057764"/>
              <a:ext cx="3218973" cy="968662"/>
              <a:chOff x="843439" y="2138967"/>
              <a:chExt cx="3218973" cy="968662"/>
            </a:xfrm>
          </p:grpSpPr>
          <p:sp>
            <p:nvSpPr>
              <p:cNvPr id="21" name="Прямоугольник 20"/>
              <p:cNvSpPr/>
              <p:nvPr/>
            </p:nvSpPr>
            <p:spPr>
              <a:xfrm>
                <a:off x="843439" y="2474442"/>
                <a:ext cx="3218973" cy="633187"/>
              </a:xfrm>
              <a:prstGeom prst="rect">
                <a:avLst/>
              </a:prstGeom>
            </p:spPr>
            <p:txBody>
              <a:bodyPr wrap="square" lIns="0" tIns="0" rIns="0" bIns="0">
                <a:spAutoFit/>
              </a:bodyPr>
              <a:lstStyle/>
              <a:p>
                <a:pPr defTabSz="914377">
                  <a:lnSpc>
                    <a:spcPct val="125000"/>
                  </a:lnSpc>
                </a:pPr>
                <a:r>
                  <a:rPr lang="ru-RU" sz="3600" b="1" dirty="0" smtClean="0">
                    <a:solidFill>
                      <a:prstClr val="black"/>
                    </a:solidFill>
                    <a:latin typeface="Roboto Slab"/>
                  </a:rPr>
                  <a:t>Перчатки</a:t>
                </a:r>
                <a:endParaRPr lang="ru-RU" sz="36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9" y="3178826"/>
              <a:ext cx="3218973" cy="1661993"/>
            </a:xfrm>
            <a:prstGeom prst="rect">
              <a:avLst/>
            </a:prstGeom>
            <a:noFill/>
          </p:spPr>
          <p:txBody>
            <a:bodyPr wrap="square" lIns="0" tIns="0" rIns="0" bIns="0" rtlCol="0">
              <a:spAutoFit/>
            </a:bodyPr>
            <a:lstStyle/>
            <a:p>
              <a:pPr defTabSz="914377"/>
              <a:r>
                <a:rPr lang="ru-RU" sz="1800" dirty="0">
                  <a:solidFill>
                    <a:prstClr val="black"/>
                  </a:solidFill>
                  <a:latin typeface="Roboto Slab"/>
                </a:rPr>
                <a:t>Штандарты держали в перчатках, чтобы не прикасаться к древкам. </a:t>
              </a:r>
              <a:r>
                <a:rPr lang="ru-RU" sz="1800" dirty="0" smtClean="0">
                  <a:solidFill>
                    <a:prstClr val="black"/>
                  </a:solidFill>
                  <a:latin typeface="Roboto Slab"/>
                </a:rPr>
                <a:t>          И </a:t>
              </a:r>
              <a:r>
                <a:rPr lang="ru-RU" sz="1800" dirty="0">
                  <a:solidFill>
                    <a:prstClr val="black"/>
                  </a:solidFill>
                  <a:latin typeface="Roboto Slab"/>
                </a:rPr>
                <a:t>даже перчатки потом сожгли, показывая брезгливость. </a:t>
              </a:r>
            </a:p>
          </p:txBody>
        </p:sp>
      </p:grpSp>
      <p:pic>
        <p:nvPicPr>
          <p:cNvPr id="23" name="Picture 2" descr="ÐÐ°ÑÑÐ¸Ð½ÐºÐ¸ Ð¿Ð¾ Ð·Ð°Ð¿ÑÐ¾ÑÑ ÐÐ°ÑÐ°Ð´ Ð¿Ð¾Ð±ÐµÐ´Ñ"/>
          <p:cNvPicPr>
            <a:picLocks noChangeAspect="1" noChangeArrowheads="1"/>
          </p:cNvPicPr>
          <p:nvPr/>
        </p:nvPicPr>
        <p:blipFill rotWithShape="1">
          <a:blip r:embed="rId3">
            <a:extLst>
              <a:ext uri="{28A0092B-C50C-407E-A947-70E740481C1C}">
                <a14:useLocalDpi xmlns:a14="http://schemas.microsoft.com/office/drawing/2010/main" val="0"/>
              </a:ext>
            </a:extLst>
          </a:blip>
          <a:srcRect r="49431"/>
          <a:stretch/>
        </p:blipFill>
        <p:spPr bwMode="auto">
          <a:xfrm>
            <a:off x="4756195" y="1102910"/>
            <a:ext cx="3235193" cy="3247193"/>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4" name="Скругленный прямоугольник 2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30865452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1166813"/>
            <a:ext cx="5975350" cy="2193164"/>
          </a:xfrm>
          <a:prstGeom prst="rect">
            <a:avLst/>
          </a:prstGeom>
          <a:ln>
            <a:noFill/>
          </a:ln>
        </p:spPr>
        <p:txBody>
          <a:bodyPr wrap="square" lIns="0" tIns="0" rIns="0" bIns="0" anchor="t" anchorCtr="0">
            <a:spAutoFit/>
          </a:bodyPr>
          <a:lstStyle/>
          <a:p>
            <a:pPr>
              <a:lnSpc>
                <a:spcPct val="114000"/>
              </a:lnSpc>
            </a:pPr>
            <a:r>
              <a:rPr lang="ru-RU" sz="1400" dirty="0" smtClean="0">
                <a:solidFill>
                  <a:prstClr val="black"/>
                </a:solidFill>
                <a:latin typeface="Roboto Slab"/>
              </a:rPr>
              <a:t>От </a:t>
            </a:r>
            <a:r>
              <a:rPr lang="ru-RU" sz="1400" dirty="0">
                <a:solidFill>
                  <a:prstClr val="black"/>
                </a:solidFill>
                <a:latin typeface="Roboto Slab"/>
              </a:rPr>
              <a:t>НЕГО «отрезали» пять раз в течение 80 дней. Кроме основной составляющей, которая даже по нормам была «дефектной», в НЕГО входили: побочный продукт, богатый лизином, метионином, </a:t>
            </a:r>
            <a:r>
              <a:rPr lang="ru-RU" sz="1400" dirty="0" err="1">
                <a:solidFill>
                  <a:prstClr val="black"/>
                </a:solidFill>
                <a:latin typeface="Roboto Slab"/>
              </a:rPr>
              <a:t>цистином</a:t>
            </a:r>
            <a:r>
              <a:rPr lang="ru-RU" sz="1400" dirty="0">
                <a:solidFill>
                  <a:prstClr val="black"/>
                </a:solidFill>
                <a:latin typeface="Roboto Slab"/>
              </a:rPr>
              <a:t> и триптофаном; другой побочный продукт, богатый белковыми веществами; своеобразная «комнатка» или «клетушка». А </a:t>
            </a:r>
            <a:r>
              <a:rPr lang="ru-RU" sz="1400" dirty="0" smtClean="0">
                <a:solidFill>
                  <a:prstClr val="black"/>
                </a:solidFill>
                <a:latin typeface="Roboto Slab"/>
              </a:rPr>
              <a:t>иногда </a:t>
            </a:r>
            <a:r>
              <a:rPr lang="ru-RU" sz="1400" dirty="0">
                <a:solidFill>
                  <a:prstClr val="black"/>
                </a:solidFill>
                <a:latin typeface="Roboto Slab"/>
              </a:rPr>
              <a:t>примерно две трети ЕГО составляло сырьё для гидролизного и других видов производств. Ответьте, сколько ЕГО стало «по самым меньшим меркам» с наступлением католического Рождества?</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100 грамм</a:t>
            </a:r>
            <a:endParaRPr lang="ru-RU" sz="1600" dirty="0">
              <a:solidFill>
                <a:prstClr val="black"/>
              </a:solidFill>
              <a:latin typeface="Roboto Slab"/>
            </a:endParaRPr>
          </a:p>
        </p:txBody>
      </p:sp>
      <p:sp>
        <p:nvSpPr>
          <p:cNvPr id="8" name="Скругленный прямоугольник 7">
            <a:hlinkClick r:id="rId3"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1 литр</a:t>
            </a:r>
            <a:endParaRPr lang="ru-RU" sz="1600" dirty="0">
              <a:solidFill>
                <a:prstClr val="black"/>
              </a:solidFill>
              <a:latin typeface="Roboto Slab"/>
            </a:endParaRPr>
          </a:p>
        </p:txBody>
      </p:sp>
      <p:sp>
        <p:nvSpPr>
          <p:cNvPr id="9" name="Скругленный прямоугольник 8">
            <a:hlinkClick r:id="rId4"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200 грамм</a:t>
            </a:r>
            <a:endParaRPr lang="ru-RU" sz="1600" dirty="0">
              <a:solidFill>
                <a:prstClr val="black"/>
              </a:solidFill>
              <a:latin typeface="Roboto Slab"/>
            </a:endParaRPr>
          </a:p>
        </p:txBody>
      </p:sp>
      <p:sp>
        <p:nvSpPr>
          <p:cNvPr id="11" name="Скругленный прямоугольник 10">
            <a:hlinkClick r:id="rId3"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1 килограмм</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83456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2" name="Группа 11"/>
          <p:cNvGrpSpPr/>
          <p:nvPr/>
        </p:nvGrpSpPr>
        <p:grpSpPr>
          <a:xfrm>
            <a:off x="1072039" y="1216401"/>
            <a:ext cx="3218973" cy="968662"/>
            <a:chOff x="843439" y="2138967"/>
            <a:chExt cx="3218973" cy="968662"/>
          </a:xfrm>
        </p:grpSpPr>
        <p:sp>
          <p:nvSpPr>
            <p:cNvPr id="13" name="Прямоугольник 12"/>
            <p:cNvSpPr/>
            <p:nvPr/>
          </p:nvSpPr>
          <p:spPr>
            <a:xfrm>
              <a:off x="843439" y="2474442"/>
              <a:ext cx="3218973" cy="633187"/>
            </a:xfrm>
            <a:prstGeom prst="rect">
              <a:avLst/>
            </a:prstGeom>
          </p:spPr>
          <p:txBody>
            <a:bodyPr wrap="square" lIns="0" tIns="0" rIns="0" bIns="0">
              <a:spAutoFit/>
            </a:bodyPr>
            <a:lstStyle/>
            <a:p>
              <a:pPr defTabSz="914377">
                <a:lnSpc>
                  <a:spcPct val="125000"/>
                </a:lnSpc>
              </a:pPr>
              <a:r>
                <a:rPr lang="ru-RU" sz="3600" b="1" dirty="0" smtClean="0">
                  <a:solidFill>
                    <a:prstClr val="black"/>
                  </a:solidFill>
                  <a:latin typeface="Roboto Slab"/>
                </a:rPr>
                <a:t>200 грамм</a:t>
              </a:r>
              <a:endParaRPr lang="ru-RU" sz="3600" b="1" dirty="0">
                <a:solidFill>
                  <a:prstClr val="black"/>
                </a:solidFill>
                <a:latin typeface="Roboto Slab"/>
              </a:endParaRP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72039" y="2337463"/>
            <a:ext cx="3571879" cy="2215991"/>
          </a:xfrm>
          <a:prstGeom prst="rect">
            <a:avLst/>
          </a:prstGeom>
          <a:noFill/>
        </p:spPr>
        <p:txBody>
          <a:bodyPr wrap="square" lIns="0" tIns="0" rIns="0" bIns="0" rtlCol="0">
            <a:spAutoFit/>
          </a:bodyPr>
          <a:lstStyle/>
          <a:p>
            <a:r>
              <a:rPr lang="ru-RU" sz="1200" dirty="0" smtClean="0">
                <a:latin typeface="+mj-lt"/>
              </a:rPr>
              <a:t>Речь </a:t>
            </a:r>
            <a:r>
              <a:rPr lang="ru-RU" sz="1200" dirty="0">
                <a:latin typeface="+mj-lt"/>
              </a:rPr>
              <a:t>идёт о блокадном хлебе, в состав которого в разное время входили и жмых, и отруби, и целлюлоза, а в тяжёлые моменты – и до 70 % древесных опилок, а мука полагалась «ржаная дефектная». </a:t>
            </a:r>
            <a:r>
              <a:rPr lang="ru-RU" sz="1200" dirty="0" smtClean="0">
                <a:latin typeface="+mj-lt"/>
              </a:rPr>
              <a:t>Со </a:t>
            </a:r>
            <a:r>
              <a:rPr lang="ru-RU" sz="1200" dirty="0">
                <a:latin typeface="+mj-lt"/>
              </a:rPr>
              <a:t>2 сентября по 20 ноября его нормы уменьшались пять раз, пока не достигли знаменитых «125 блокадных </a:t>
            </a:r>
            <a:r>
              <a:rPr lang="ru-RU" sz="1200" dirty="0" smtClean="0">
                <a:latin typeface="+mj-lt"/>
              </a:rPr>
              <a:t>граммов» </a:t>
            </a:r>
            <a:r>
              <a:rPr lang="ru-RU" sz="1200" dirty="0">
                <a:latin typeface="+mj-lt"/>
              </a:rPr>
              <a:t>для неработающих. 25 декабря 1941 г. постановлением Военного совета нормы отпуска хлеба были повышены, в том числе для неработающих, до 200 грамм.</a:t>
            </a:r>
          </a:p>
        </p:txBody>
      </p:sp>
      <p:pic>
        <p:nvPicPr>
          <p:cNvPr id="3074" name="Picture 2" descr="ÐÐ°ÑÑÐ¸Ð½ÐºÐ¸ Ð¿Ð¾ Ð·Ð°Ð¿ÑÐ¾ÑÑ ÐÐ»Ð¾ÐºÐ°Ð´Ð½ÑÐ¹ Ð¿Ð°ÐµÐº"/>
          <p:cNvPicPr>
            <a:picLocks noChangeAspect="1" noChangeArrowheads="1"/>
          </p:cNvPicPr>
          <p:nvPr/>
        </p:nvPicPr>
        <p:blipFill rotWithShape="1">
          <a:blip r:embed="rId3">
            <a:extLst>
              <a:ext uri="{28A0092B-C50C-407E-A947-70E740481C1C}">
                <a14:useLocalDpi xmlns:a14="http://schemas.microsoft.com/office/drawing/2010/main" val="0"/>
              </a:ext>
            </a:extLst>
          </a:blip>
          <a:srcRect l="11106" r="14598"/>
          <a:stretch/>
        </p:blipFill>
        <p:spPr bwMode="auto">
          <a:xfrm>
            <a:off x="4756195" y="1102910"/>
            <a:ext cx="3235193" cy="324719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81846421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1072039" y="1216401"/>
            <a:ext cx="3218973" cy="968662"/>
            <a:chOff x="843439" y="2138967"/>
            <a:chExt cx="3218973" cy="968662"/>
          </a:xfrm>
        </p:grpSpPr>
        <p:sp>
          <p:nvSpPr>
            <p:cNvPr id="13" name="Прямоугольник 12"/>
            <p:cNvSpPr/>
            <p:nvPr/>
          </p:nvSpPr>
          <p:spPr>
            <a:xfrm>
              <a:off x="843439" y="2474442"/>
              <a:ext cx="3218973" cy="633187"/>
            </a:xfrm>
            <a:prstGeom prst="rect">
              <a:avLst/>
            </a:prstGeom>
          </p:spPr>
          <p:txBody>
            <a:bodyPr wrap="square" lIns="0" tIns="0" rIns="0" bIns="0">
              <a:spAutoFit/>
            </a:bodyPr>
            <a:lstStyle/>
            <a:p>
              <a:pPr defTabSz="914377">
                <a:lnSpc>
                  <a:spcPct val="125000"/>
                </a:lnSpc>
              </a:pPr>
              <a:r>
                <a:rPr lang="ru-RU" sz="3600" b="1" dirty="0" smtClean="0">
                  <a:solidFill>
                    <a:prstClr val="black"/>
                  </a:solidFill>
                  <a:latin typeface="Roboto Slab"/>
                </a:rPr>
                <a:t>200 грамм</a:t>
              </a:r>
              <a:endParaRPr lang="ru-RU" sz="3600" b="1" dirty="0">
                <a:solidFill>
                  <a:prstClr val="black"/>
                </a:solidFill>
                <a:latin typeface="Roboto Slab"/>
              </a:endParaRPr>
            </a:p>
          </p:txBody>
        </p:sp>
        <p:sp>
          <p:nvSpPr>
            <p:cNvPr id="16" name="TextBox 15"/>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7" name="TextBox 16"/>
          <p:cNvSpPr txBox="1"/>
          <p:nvPr/>
        </p:nvSpPr>
        <p:spPr>
          <a:xfrm>
            <a:off x="1072039" y="2337463"/>
            <a:ext cx="3571879" cy="2215991"/>
          </a:xfrm>
          <a:prstGeom prst="rect">
            <a:avLst/>
          </a:prstGeom>
          <a:noFill/>
        </p:spPr>
        <p:txBody>
          <a:bodyPr wrap="square" lIns="0" tIns="0" rIns="0" bIns="0" rtlCol="0">
            <a:spAutoFit/>
          </a:bodyPr>
          <a:lstStyle/>
          <a:p>
            <a:r>
              <a:rPr lang="ru-RU" sz="1200" dirty="0" smtClean="0">
                <a:latin typeface="+mj-lt"/>
              </a:rPr>
              <a:t>Речь </a:t>
            </a:r>
            <a:r>
              <a:rPr lang="ru-RU" sz="1200" dirty="0">
                <a:latin typeface="+mj-lt"/>
              </a:rPr>
              <a:t>идёт о блокадном хлебе, в состав которого в разное время входили и жмых, и отруби, и целлюлоза, а в тяжёлые моменты – и до 70 % древесных опилок, а мука полагалась «ржаная дефектная». </a:t>
            </a:r>
            <a:r>
              <a:rPr lang="ru-RU" sz="1200" dirty="0" smtClean="0">
                <a:latin typeface="+mj-lt"/>
              </a:rPr>
              <a:t>Со </a:t>
            </a:r>
            <a:r>
              <a:rPr lang="ru-RU" sz="1200" dirty="0">
                <a:latin typeface="+mj-lt"/>
              </a:rPr>
              <a:t>2 сентября по 20 ноября его нормы уменьшались пять раз, пока не достигли знаменитых «125 блокадных </a:t>
            </a:r>
            <a:r>
              <a:rPr lang="ru-RU" sz="1200" dirty="0" smtClean="0">
                <a:latin typeface="+mj-lt"/>
              </a:rPr>
              <a:t>граммов» </a:t>
            </a:r>
            <a:r>
              <a:rPr lang="ru-RU" sz="1200" dirty="0">
                <a:latin typeface="+mj-lt"/>
              </a:rPr>
              <a:t>для неработающих. 25 декабря 1941 г. постановлением Военного совета нормы отпуска хлеба были повышены, в том числе для неработающих, до 200 грамм.</a:t>
            </a:r>
          </a:p>
        </p:txBody>
      </p:sp>
      <p:pic>
        <p:nvPicPr>
          <p:cNvPr id="24" name="Picture 2" descr="ÐÐ°ÑÑÐ¸Ð½ÐºÐ¸ Ð¿Ð¾ Ð·Ð°Ð¿ÑÐ¾ÑÑ ÐÐ»Ð¾ÐºÐ°Ð´Ð½ÑÐ¹ Ð¿Ð°ÐµÐº"/>
          <p:cNvPicPr>
            <a:picLocks noChangeAspect="1" noChangeArrowheads="1"/>
          </p:cNvPicPr>
          <p:nvPr/>
        </p:nvPicPr>
        <p:blipFill rotWithShape="1">
          <a:blip r:embed="rId3">
            <a:extLst>
              <a:ext uri="{28A0092B-C50C-407E-A947-70E740481C1C}">
                <a14:useLocalDpi xmlns:a14="http://schemas.microsoft.com/office/drawing/2010/main" val="0"/>
              </a:ext>
            </a:extLst>
          </a:blip>
          <a:srcRect l="11106" r="14598"/>
          <a:stretch/>
        </p:blipFill>
        <p:spPr bwMode="auto">
          <a:xfrm>
            <a:off x="4756195" y="1102910"/>
            <a:ext cx="3235193" cy="324719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5" name="Скругленный прямоугольник 24">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59031919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1166813"/>
            <a:ext cx="5975350" cy="1669368"/>
          </a:xfrm>
          <a:prstGeom prst="rect">
            <a:avLst/>
          </a:prstGeom>
          <a:ln>
            <a:noFill/>
          </a:ln>
        </p:spPr>
        <p:txBody>
          <a:bodyPr wrap="square" lIns="0" tIns="0" rIns="0" bIns="0" anchor="t" anchorCtr="0">
            <a:spAutoFit/>
          </a:bodyPr>
          <a:lstStyle/>
          <a:p>
            <a:pPr>
              <a:lnSpc>
                <a:spcPct val="114000"/>
              </a:lnSpc>
            </a:pPr>
            <a:r>
              <a:rPr lang="ru-RU" sz="1200" dirty="0">
                <a:solidFill>
                  <a:prstClr val="black"/>
                </a:solidFill>
                <a:latin typeface="Roboto Slab"/>
              </a:rPr>
              <a:t>Во время Великой Отечественной войны партизаны не только уничтожали врага, но и вели разведку, сообщая сведения по радио. Поскольку квалификация партизанских радистов оставляла желать лучшего, приходилось применять простейшие двузначные шифры, которые легко «взламывались» педантичными немецкими дешифраторами. Тем не менее был найден «приём», который сделал эти простые коды, доступные не слишком грамотному специалисту, достаточно надёжными. Назовите двумя словами этот «приём».</a:t>
            </a: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
        <p:nvSpPr>
          <p:cNvPr id="12" name="Скругленный прямоугольник 11">
            <a:hlinkClick r:id="rId4" action="ppaction://hlinksldjump"/>
          </p:cNvPr>
          <p:cNvSpPr/>
          <p:nvPr/>
        </p:nvSpPr>
        <p:spPr>
          <a:xfrm>
            <a:off x="358775" y="3353853"/>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a:solidFill>
                  <a:prstClr val="black"/>
                </a:solidFill>
                <a:latin typeface="Roboto Slab"/>
              </a:rPr>
              <a:t>Грамматические и орфографические </a:t>
            </a:r>
            <a:r>
              <a:rPr lang="ru-RU" sz="1200" dirty="0" smtClean="0">
                <a:solidFill>
                  <a:prstClr val="black"/>
                </a:solidFill>
                <a:latin typeface="Roboto Slab"/>
              </a:rPr>
              <a:t>ошибки</a:t>
            </a:r>
            <a:endParaRPr lang="ru-RU" sz="1200" dirty="0">
              <a:solidFill>
                <a:prstClr val="black"/>
              </a:solidFill>
              <a:latin typeface="Roboto Slab"/>
            </a:endParaRPr>
          </a:p>
        </p:txBody>
      </p:sp>
      <p:sp>
        <p:nvSpPr>
          <p:cNvPr id="14" name="Скругленный прямоугольник 13">
            <a:hlinkClick r:id="rId5" action="ppaction://hlinksldjump"/>
          </p:cNvPr>
          <p:cNvSpPr/>
          <p:nvPr/>
        </p:nvSpPr>
        <p:spPr>
          <a:xfrm>
            <a:off x="3312475" y="4242678"/>
            <a:ext cx="2520000" cy="575664"/>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100" dirty="0" smtClean="0">
                <a:solidFill>
                  <a:prstClr val="black"/>
                </a:solidFill>
                <a:latin typeface="Roboto Slab"/>
              </a:rPr>
              <a:t>Использовали белорусский язык</a:t>
            </a:r>
            <a:endParaRPr lang="ru-RU" sz="1100" dirty="0">
              <a:solidFill>
                <a:prstClr val="black"/>
              </a:solidFill>
              <a:latin typeface="Roboto Slab"/>
            </a:endParaRPr>
          </a:p>
        </p:txBody>
      </p:sp>
      <p:sp>
        <p:nvSpPr>
          <p:cNvPr id="16" name="Скругленный прямоугольник 15">
            <a:hlinkClick r:id="rId5" action="ppaction://hlinksldjump"/>
          </p:cNvPr>
          <p:cNvSpPr/>
          <p:nvPr/>
        </p:nvSpPr>
        <p:spPr>
          <a:xfrm>
            <a:off x="3312000" y="3353853"/>
            <a:ext cx="2520000" cy="575664"/>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100" dirty="0" smtClean="0">
                <a:solidFill>
                  <a:prstClr val="black"/>
                </a:solidFill>
                <a:latin typeface="Roboto Slab"/>
              </a:rPr>
              <a:t>Передавали сообщения ночью</a:t>
            </a:r>
            <a:endParaRPr lang="ru-RU" sz="1100" dirty="0">
              <a:solidFill>
                <a:prstClr val="black"/>
              </a:solidFill>
              <a:latin typeface="Roboto Slab"/>
            </a:endParaRPr>
          </a:p>
        </p:txBody>
      </p:sp>
      <p:sp>
        <p:nvSpPr>
          <p:cNvPr id="17" name="Скругленный прямоугольник 16">
            <a:hlinkClick r:id="rId5" action="ppaction://hlinksldjump"/>
          </p:cNvPr>
          <p:cNvSpPr/>
          <p:nvPr/>
        </p:nvSpPr>
        <p:spPr>
          <a:xfrm>
            <a:off x="358775" y="4225652"/>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black"/>
                </a:solidFill>
                <a:latin typeface="Roboto Slab"/>
              </a:rPr>
              <a:t>Передавали сообщения левой рукой</a:t>
            </a:r>
            <a:endParaRPr lang="ru-RU" sz="1200" dirty="0">
              <a:solidFill>
                <a:prstClr val="black"/>
              </a:solidFill>
              <a:latin typeface="Roboto Slab"/>
            </a:endParaRPr>
          </a:p>
        </p:txBody>
      </p:sp>
    </p:spTree>
    <p:extLst>
      <p:ext uri="{BB962C8B-B14F-4D97-AF65-F5344CB8AC3E}">
        <p14:creationId xmlns:p14="http://schemas.microsoft.com/office/powerpoint/2010/main" val="369297153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2" name="Группа 11"/>
          <p:cNvGrpSpPr/>
          <p:nvPr/>
        </p:nvGrpSpPr>
        <p:grpSpPr>
          <a:xfrm>
            <a:off x="1054179" y="1545655"/>
            <a:ext cx="3218973" cy="1681450"/>
            <a:chOff x="843439" y="2138967"/>
            <a:chExt cx="3218973" cy="1681450"/>
          </a:xfrm>
        </p:grpSpPr>
        <p:sp>
          <p:nvSpPr>
            <p:cNvPr id="13" name="Прямоугольник 12"/>
            <p:cNvSpPr/>
            <p:nvPr/>
          </p:nvSpPr>
          <p:spPr>
            <a:xfrm>
              <a:off x="843439" y="2474920"/>
              <a:ext cx="3218973" cy="1345497"/>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Грамматические и орфографические </a:t>
              </a:r>
              <a:r>
                <a:rPr lang="ru-RU" sz="2400" b="1" dirty="0" smtClean="0">
                  <a:solidFill>
                    <a:prstClr val="black"/>
                  </a:solidFill>
                  <a:latin typeface="Roboto Slab"/>
                </a:rPr>
                <a:t>ошибки</a:t>
              </a:r>
              <a:endParaRPr lang="ru-RU" sz="2400" b="1" dirty="0">
                <a:solidFill>
                  <a:prstClr val="black"/>
                </a:solidFill>
                <a:latin typeface="Roboto Slab"/>
              </a:endParaRP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54179" y="3328418"/>
            <a:ext cx="3571879" cy="738664"/>
          </a:xfrm>
          <a:prstGeom prst="rect">
            <a:avLst/>
          </a:prstGeom>
          <a:noFill/>
        </p:spPr>
        <p:txBody>
          <a:bodyPr wrap="square" lIns="0" tIns="0" rIns="0" bIns="0" rtlCol="0">
            <a:spAutoFit/>
          </a:bodyPr>
          <a:lstStyle/>
          <a:p>
            <a:r>
              <a:rPr lang="ru-RU" sz="1200" dirty="0">
                <a:latin typeface="+mj-lt"/>
              </a:rPr>
              <a:t>Чтобы затруднить противнику дешифровку, при передачах простыми кодами вполне целесообразно допускать орфографические ошибки.</a:t>
            </a:r>
          </a:p>
        </p:txBody>
      </p:sp>
      <p:pic>
        <p:nvPicPr>
          <p:cNvPr id="6146" name="Picture 2" descr="ÐÐ°ÑÑÐ¸Ð½ÐºÐ¸ Ð¿Ð¾ Ð·Ð°Ð¿ÑÐ¾ÑÑ ÐÐ°ÑÑÐ¸Ð·Ð°Ð½ ÑÐ°Ð´Ð¸ÑÑ"/>
          <p:cNvPicPr>
            <a:picLocks noChangeAspect="1" noChangeArrowheads="1"/>
          </p:cNvPicPr>
          <p:nvPr/>
        </p:nvPicPr>
        <p:blipFill rotWithShape="1">
          <a:blip r:embed="rId3">
            <a:extLst>
              <a:ext uri="{28A0092B-C50C-407E-A947-70E740481C1C}">
                <a14:useLocalDpi xmlns:a14="http://schemas.microsoft.com/office/drawing/2010/main" val="0"/>
              </a:ext>
            </a:extLst>
          </a:blip>
          <a:srcRect l="14398" r="14398"/>
          <a:stretch/>
        </p:blipFill>
        <p:spPr bwMode="auto">
          <a:xfrm>
            <a:off x="4756195" y="1102910"/>
            <a:ext cx="3235193" cy="3248631"/>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674669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1" name="Группа 10"/>
          <p:cNvGrpSpPr/>
          <p:nvPr/>
        </p:nvGrpSpPr>
        <p:grpSpPr>
          <a:xfrm>
            <a:off x="1054179" y="1545655"/>
            <a:ext cx="3218973" cy="1720948"/>
            <a:chOff x="843439" y="2138967"/>
            <a:chExt cx="3218973" cy="1720948"/>
          </a:xfrm>
        </p:grpSpPr>
        <p:sp>
          <p:nvSpPr>
            <p:cNvPr id="18" name="Прямоугольник 17"/>
            <p:cNvSpPr/>
            <p:nvPr/>
          </p:nvSpPr>
          <p:spPr>
            <a:xfrm>
              <a:off x="843439" y="2474920"/>
              <a:ext cx="3218973" cy="1384995"/>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Грамматические и орфографические </a:t>
              </a:r>
              <a:r>
                <a:rPr lang="ru-RU" sz="2400" b="1" dirty="0" smtClean="0">
                  <a:solidFill>
                    <a:prstClr val="black"/>
                  </a:solidFill>
                  <a:latin typeface="Roboto Slab"/>
                </a:rPr>
                <a:t>ошибки</a:t>
              </a:r>
              <a:endParaRPr lang="ru-RU" sz="2400" b="1" dirty="0">
                <a:solidFill>
                  <a:prstClr val="black"/>
                </a:solidFill>
                <a:latin typeface="Roboto Slab"/>
              </a:endParaRPr>
            </a:p>
          </p:txBody>
        </p:sp>
        <p:sp>
          <p:nvSpPr>
            <p:cNvPr id="19" name="TextBox 18"/>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54179" y="3328418"/>
            <a:ext cx="3571879" cy="738664"/>
          </a:xfrm>
          <a:prstGeom prst="rect">
            <a:avLst/>
          </a:prstGeom>
          <a:noFill/>
        </p:spPr>
        <p:txBody>
          <a:bodyPr wrap="square" lIns="0" tIns="0" rIns="0" bIns="0" rtlCol="0">
            <a:spAutoFit/>
          </a:bodyPr>
          <a:lstStyle/>
          <a:p>
            <a:r>
              <a:rPr lang="ru-RU" sz="1200" dirty="0">
                <a:latin typeface="+mj-lt"/>
              </a:rPr>
              <a:t>Чтобы затруднить противнику дешифровку, при передачах простыми кодами вполне целесообразно допускать орфографические ошибки.</a:t>
            </a:r>
          </a:p>
        </p:txBody>
      </p:sp>
      <p:pic>
        <p:nvPicPr>
          <p:cNvPr id="21" name="Picture 2" descr="ÐÐ°ÑÑÐ¸Ð½ÐºÐ¸ Ð¿Ð¾ Ð·Ð°Ð¿ÑÐ¾ÑÑ ÐÐ°ÑÑÐ¸Ð·Ð°Ð½ ÑÐ°Ð´Ð¸ÑÑ"/>
          <p:cNvPicPr>
            <a:picLocks noChangeAspect="1" noChangeArrowheads="1"/>
          </p:cNvPicPr>
          <p:nvPr/>
        </p:nvPicPr>
        <p:blipFill rotWithShape="1">
          <a:blip r:embed="rId3">
            <a:extLst>
              <a:ext uri="{28A0092B-C50C-407E-A947-70E740481C1C}">
                <a14:useLocalDpi xmlns:a14="http://schemas.microsoft.com/office/drawing/2010/main" val="0"/>
              </a:ext>
            </a:extLst>
          </a:blip>
          <a:srcRect l="14398" r="14398"/>
          <a:stretch/>
        </p:blipFill>
        <p:spPr bwMode="auto">
          <a:xfrm>
            <a:off x="4756195" y="1102910"/>
            <a:ext cx="3235193" cy="3248631"/>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2" name="Скругленный прямоугольник 21">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9907745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981881"/>
            <a:ext cx="5473700" cy="1947584"/>
          </a:xfrm>
          <a:prstGeom prst="rect">
            <a:avLst/>
          </a:prstGeom>
          <a:ln>
            <a:noFill/>
          </a:ln>
        </p:spPr>
        <p:txBody>
          <a:bodyPr wrap="square" lIns="0" tIns="0" rIns="0" bIns="0" anchor="t" anchorCtr="0">
            <a:spAutoFit/>
          </a:bodyPr>
          <a:lstStyle/>
          <a:p>
            <a:pPr>
              <a:lnSpc>
                <a:spcPct val="114000"/>
              </a:lnSpc>
            </a:pPr>
            <a:r>
              <a:rPr lang="ru-RU" sz="1400" dirty="0">
                <a:solidFill>
                  <a:prstClr val="black"/>
                </a:solidFill>
                <a:latin typeface="Roboto Slab"/>
              </a:rPr>
              <a:t>В Санкт-Петербурге ходит легенда, что музейные сокровища, которые не успели вывезти в блокаду, один бывший артиллерийский офицер предлагал уберечь от вражеского огня в одном необычном месте. Своё парадоксальное решение он мотивировал тем, что любой грамотный артиллерист будет уничтожать подобное место в последнюю очередь. Где же предлагалось разместить сокровища?</a:t>
            </a:r>
          </a:p>
        </p:txBody>
      </p:sp>
      <p:sp>
        <p:nvSpPr>
          <p:cNvPr id="13" name="Скругленный прямоугольник 12">
            <a:hlinkClick r:id="rId3" action="ppaction://hlinksldjump"/>
          </p:cNvPr>
          <p:cNvSpPr/>
          <p:nvPr/>
        </p:nvSpPr>
        <p:spPr>
          <a:xfrm>
            <a:off x="358775" y="3467320"/>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black"/>
                </a:solidFill>
                <a:latin typeface="Roboto Slab"/>
              </a:rPr>
              <a:t>Петропавловская крепость</a:t>
            </a:r>
            <a:endParaRPr lang="ru-RU" sz="1200" dirty="0">
              <a:solidFill>
                <a:prstClr val="black"/>
              </a:solidFill>
              <a:latin typeface="Roboto Slab"/>
            </a:endParaRPr>
          </a:p>
        </p:txBody>
      </p:sp>
      <p:sp>
        <p:nvSpPr>
          <p:cNvPr id="8" name="Скругленный прямоугольник 7">
            <a:hlinkClick r:id="rId3" action="ppaction://hlinksldjump"/>
          </p:cNvPr>
          <p:cNvSpPr/>
          <p:nvPr/>
        </p:nvSpPr>
        <p:spPr>
          <a:xfrm>
            <a:off x="3312475" y="4225651"/>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black"/>
                </a:solidFill>
                <a:latin typeface="Roboto Slab"/>
              </a:rPr>
              <a:t>Зимний </a:t>
            </a:r>
          </a:p>
          <a:p>
            <a:pPr algn="ctr"/>
            <a:r>
              <a:rPr lang="ru-RU" sz="1200" dirty="0">
                <a:solidFill>
                  <a:prstClr val="black"/>
                </a:solidFill>
                <a:latin typeface="Roboto Slab"/>
              </a:rPr>
              <a:t>д</a:t>
            </a:r>
            <a:r>
              <a:rPr lang="ru-RU" sz="1200" dirty="0" smtClean="0">
                <a:solidFill>
                  <a:prstClr val="black"/>
                </a:solidFill>
                <a:latin typeface="Roboto Slab"/>
              </a:rPr>
              <a:t>ворец</a:t>
            </a:r>
            <a:endParaRPr lang="ru-RU" sz="1200" dirty="0">
              <a:solidFill>
                <a:prstClr val="black"/>
              </a:solidFill>
              <a:latin typeface="Roboto Slab"/>
            </a:endParaRPr>
          </a:p>
        </p:txBody>
      </p:sp>
      <p:sp>
        <p:nvSpPr>
          <p:cNvPr id="11" name="Скругленный прямоугольник 10">
            <a:hlinkClick r:id="rId3" action="ppaction://hlinksldjump"/>
          </p:cNvPr>
          <p:cNvSpPr/>
          <p:nvPr/>
        </p:nvSpPr>
        <p:spPr>
          <a:xfrm>
            <a:off x="358775" y="4225651"/>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black"/>
                </a:solidFill>
                <a:latin typeface="Roboto Slab"/>
              </a:rPr>
              <a:t>Крейсер </a:t>
            </a:r>
          </a:p>
          <a:p>
            <a:pPr algn="ctr"/>
            <a:r>
              <a:rPr lang="ru-RU" sz="1200" dirty="0" smtClean="0">
                <a:solidFill>
                  <a:prstClr val="black"/>
                </a:solidFill>
                <a:latin typeface="Roboto Slab"/>
              </a:rPr>
              <a:t>«Аврора»</a:t>
            </a:r>
            <a:endParaRPr lang="ru-RU" sz="12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
        <p:nvSpPr>
          <p:cNvPr id="12" name="Скругленный прямоугольник 11">
            <a:hlinkClick r:id="rId5" action="ppaction://hlinksldjump"/>
          </p:cNvPr>
          <p:cNvSpPr/>
          <p:nvPr/>
        </p:nvSpPr>
        <p:spPr>
          <a:xfrm>
            <a:off x="3312000" y="3467320"/>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black"/>
                </a:solidFill>
                <a:latin typeface="Roboto Slab"/>
              </a:rPr>
              <a:t>Исаакиевский </a:t>
            </a:r>
          </a:p>
          <a:p>
            <a:pPr algn="ctr"/>
            <a:r>
              <a:rPr lang="ru-RU" sz="1200" dirty="0" smtClean="0">
                <a:solidFill>
                  <a:prstClr val="black"/>
                </a:solidFill>
                <a:latin typeface="Roboto Slab"/>
              </a:rPr>
              <a:t>собор</a:t>
            </a:r>
            <a:endParaRPr lang="ru-RU" sz="1200" dirty="0">
              <a:solidFill>
                <a:prstClr val="black"/>
              </a:solidFill>
              <a:latin typeface="Roboto Slab"/>
            </a:endParaRPr>
          </a:p>
        </p:txBody>
      </p:sp>
    </p:spTree>
    <p:extLst>
      <p:ext uri="{BB962C8B-B14F-4D97-AF65-F5344CB8AC3E}">
        <p14:creationId xmlns:p14="http://schemas.microsoft.com/office/powerpoint/2010/main" val="3904910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2" name="Группа 11"/>
          <p:cNvGrpSpPr/>
          <p:nvPr/>
        </p:nvGrpSpPr>
        <p:grpSpPr>
          <a:xfrm>
            <a:off x="1054179" y="1545655"/>
            <a:ext cx="3218973" cy="1219785"/>
            <a:chOff x="843439" y="2138967"/>
            <a:chExt cx="3218973" cy="1219785"/>
          </a:xfrm>
        </p:grpSpPr>
        <p:sp>
          <p:nvSpPr>
            <p:cNvPr id="13" name="Прямоугольник 12"/>
            <p:cNvSpPr/>
            <p:nvPr/>
          </p:nvSpPr>
          <p:spPr>
            <a:xfrm>
              <a:off x="843439" y="2474920"/>
              <a:ext cx="3218973" cy="883832"/>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В Исаакиевском соборе</a:t>
              </a: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54180" y="2948941"/>
            <a:ext cx="3571879" cy="738664"/>
          </a:xfrm>
          <a:prstGeom prst="rect">
            <a:avLst/>
          </a:prstGeom>
          <a:noFill/>
        </p:spPr>
        <p:txBody>
          <a:bodyPr wrap="square" lIns="0" tIns="0" rIns="0" bIns="0" rtlCol="0">
            <a:spAutoFit/>
          </a:bodyPr>
          <a:lstStyle/>
          <a:p>
            <a:r>
              <a:rPr lang="ru-RU" sz="1200" dirty="0">
                <a:latin typeface="+mj-lt"/>
              </a:rPr>
              <a:t>Исаакиевский собор из-за своих размеров служил отличным ориентиром для ведения огня, поэтому и был бы уничтожен, по мнению офицера, в последнюю очередь.</a:t>
            </a:r>
          </a:p>
        </p:txBody>
      </p:sp>
      <p:pic>
        <p:nvPicPr>
          <p:cNvPr id="8194" name="Picture 2" descr="ÐÐ°ÑÑÐ¸Ð½ÐºÐ¸ Ð¿Ð¾ Ð·Ð°Ð¿ÑÐ¾ÑÑ Ð¸ÑÐ°Ð°ÐºÐ¸ÐµÐ²ÑÐºÐ¸Ð¹ ÑÐ¾Ð±Ð¾Ñ"/>
          <p:cNvPicPr>
            <a:picLocks noChangeAspect="1" noChangeArrowheads="1"/>
          </p:cNvPicPr>
          <p:nvPr/>
        </p:nvPicPr>
        <p:blipFill rotWithShape="1">
          <a:blip r:embed="rId3">
            <a:extLst>
              <a:ext uri="{28A0092B-C50C-407E-A947-70E740481C1C}">
                <a14:useLocalDpi xmlns:a14="http://schemas.microsoft.com/office/drawing/2010/main" val="0"/>
              </a:ext>
            </a:extLst>
          </a:blip>
          <a:srcRect l="7891" r="23224"/>
          <a:stretch/>
        </p:blipFill>
        <p:spPr bwMode="auto">
          <a:xfrm>
            <a:off x="4756195" y="1102910"/>
            <a:ext cx="3235193" cy="3247194"/>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6680749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1054179" y="1545655"/>
            <a:ext cx="3218973" cy="1219785"/>
            <a:chOff x="843439" y="2138967"/>
            <a:chExt cx="3218973" cy="1219785"/>
          </a:xfrm>
        </p:grpSpPr>
        <p:sp>
          <p:nvSpPr>
            <p:cNvPr id="13" name="Прямоугольник 12"/>
            <p:cNvSpPr/>
            <p:nvPr/>
          </p:nvSpPr>
          <p:spPr>
            <a:xfrm>
              <a:off x="843439" y="2474920"/>
              <a:ext cx="3218973" cy="883832"/>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В Исаакиевском соборе</a:t>
              </a:r>
            </a:p>
          </p:txBody>
        </p:sp>
        <p:sp>
          <p:nvSpPr>
            <p:cNvPr id="16" name="TextBox 15"/>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7" name="TextBox 16"/>
          <p:cNvSpPr txBox="1"/>
          <p:nvPr/>
        </p:nvSpPr>
        <p:spPr>
          <a:xfrm>
            <a:off x="1054180" y="2948941"/>
            <a:ext cx="3571879" cy="738664"/>
          </a:xfrm>
          <a:prstGeom prst="rect">
            <a:avLst/>
          </a:prstGeom>
          <a:noFill/>
        </p:spPr>
        <p:txBody>
          <a:bodyPr wrap="square" lIns="0" tIns="0" rIns="0" bIns="0" rtlCol="0">
            <a:spAutoFit/>
          </a:bodyPr>
          <a:lstStyle/>
          <a:p>
            <a:r>
              <a:rPr lang="ru-RU" sz="1200" dirty="0">
                <a:latin typeface="+mj-lt"/>
              </a:rPr>
              <a:t>Исаакиевский собор из-за своих размеров служил отличным ориентиром для ведения огня, поэтому и был бы уничтожен, по мнению офицера, в последнюю очередь.</a:t>
            </a:r>
          </a:p>
        </p:txBody>
      </p:sp>
      <p:pic>
        <p:nvPicPr>
          <p:cNvPr id="22" name="Picture 2" descr="ÐÐ°ÑÑÐ¸Ð½ÐºÐ¸ Ð¿Ð¾ Ð·Ð°Ð¿ÑÐ¾ÑÑ Ð¸ÑÐ°Ð°ÐºÐ¸ÐµÐ²ÑÐºÐ¸Ð¹ ÑÐ¾Ð±Ð¾Ñ"/>
          <p:cNvPicPr>
            <a:picLocks noChangeAspect="1" noChangeArrowheads="1"/>
          </p:cNvPicPr>
          <p:nvPr/>
        </p:nvPicPr>
        <p:blipFill rotWithShape="1">
          <a:blip r:embed="rId3">
            <a:extLst>
              <a:ext uri="{28A0092B-C50C-407E-A947-70E740481C1C}">
                <a14:useLocalDpi xmlns:a14="http://schemas.microsoft.com/office/drawing/2010/main" val="0"/>
              </a:ext>
            </a:extLst>
          </a:blip>
          <a:srcRect l="7891" r="23224"/>
          <a:stretch/>
        </p:blipFill>
        <p:spPr bwMode="auto">
          <a:xfrm>
            <a:off x="4756195" y="1102910"/>
            <a:ext cx="3235193" cy="3247194"/>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3" name="Скругленный прямоугольник 22">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57979606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981881"/>
            <a:ext cx="5473700" cy="1894749"/>
          </a:xfrm>
          <a:prstGeom prst="rect">
            <a:avLst/>
          </a:prstGeom>
          <a:ln>
            <a:noFill/>
          </a:ln>
        </p:spPr>
        <p:txBody>
          <a:bodyPr wrap="square" lIns="0" tIns="0" rIns="0" bIns="0" anchor="t" anchorCtr="0">
            <a:spAutoFit/>
          </a:bodyPr>
          <a:lstStyle/>
          <a:p>
            <a:pPr>
              <a:lnSpc>
                <a:spcPct val="114000"/>
              </a:lnSpc>
            </a:pPr>
            <a:r>
              <a:rPr lang="ru-RU" sz="1800" dirty="0">
                <a:solidFill>
                  <a:prstClr val="black"/>
                </a:solidFill>
                <a:latin typeface="Roboto Slab"/>
              </a:rPr>
              <a:t>Популярность этого человека в годы Великой Отечественной войны была столь велика, что ходил такой анекдот. У Сталина спрашивают: «Товарищ Сталин! Когда война закончится</a:t>
            </a:r>
            <a:r>
              <a:rPr lang="ru-RU" sz="1800" dirty="0" smtClean="0">
                <a:solidFill>
                  <a:prstClr val="black"/>
                </a:solidFill>
                <a:latin typeface="Roboto Slab"/>
              </a:rPr>
              <a:t>?» </a:t>
            </a:r>
            <a:r>
              <a:rPr lang="ru-RU" sz="1800" dirty="0">
                <a:solidFill>
                  <a:prstClr val="black"/>
                </a:solidFill>
                <a:latin typeface="Roboto Slab"/>
              </a:rPr>
              <a:t>Сталин отвечает: «… скажет». Назовите пропущенную фамилию.</a:t>
            </a:r>
          </a:p>
        </p:txBody>
      </p:sp>
      <p:sp>
        <p:nvSpPr>
          <p:cNvPr id="13" name="Скругленный прямоугольник 12">
            <a:hlinkClick r:id="rId3" action="ppaction://hlinksldjump"/>
          </p:cNvPr>
          <p:cNvSpPr/>
          <p:nvPr/>
        </p:nvSpPr>
        <p:spPr>
          <a:xfrm>
            <a:off x="358775" y="3535423"/>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prstClr val="black"/>
                </a:solidFill>
                <a:latin typeface="Roboto Slab"/>
              </a:rPr>
              <a:t>Юрий Левитан</a:t>
            </a: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Вячеслав Молотов</a:t>
            </a:r>
            <a:endParaRPr lang="ru-RU" sz="1600" dirty="0">
              <a:solidFill>
                <a:prstClr val="black"/>
              </a:solidFill>
              <a:latin typeface="Roboto Slab"/>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Никита </a:t>
            </a:r>
            <a:r>
              <a:rPr lang="ru-RU" sz="1600" dirty="0" smtClean="0">
                <a:solidFill>
                  <a:prstClr val="black"/>
                </a:solidFill>
                <a:latin typeface="Roboto Slab"/>
              </a:rPr>
              <a:t>Хрущёв</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
        <p:nvSpPr>
          <p:cNvPr id="12" name="Скругленный прямоугольник 11">
            <a:hlinkClick r:id="rId4" action="ppaction://hlinksldjump"/>
          </p:cNvPr>
          <p:cNvSpPr/>
          <p:nvPr/>
        </p:nvSpPr>
        <p:spPr>
          <a:xfrm>
            <a:off x="3312000" y="3535423"/>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Георгий Жуков</a:t>
            </a:r>
            <a:endParaRPr lang="ru-RU" sz="1600" dirty="0">
              <a:solidFill>
                <a:prstClr val="black"/>
              </a:solidFill>
              <a:latin typeface="Roboto Slab"/>
            </a:endParaRPr>
          </a:p>
        </p:txBody>
      </p:sp>
    </p:spTree>
    <p:extLst>
      <p:ext uri="{BB962C8B-B14F-4D97-AF65-F5344CB8AC3E}">
        <p14:creationId xmlns:p14="http://schemas.microsoft.com/office/powerpoint/2010/main" val="164207718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2" name="Группа 11"/>
          <p:cNvGrpSpPr/>
          <p:nvPr/>
        </p:nvGrpSpPr>
        <p:grpSpPr>
          <a:xfrm>
            <a:off x="1054179" y="1419535"/>
            <a:ext cx="3218973" cy="1661637"/>
            <a:chOff x="843439" y="2138967"/>
            <a:chExt cx="3218973" cy="1661637"/>
          </a:xfrm>
        </p:grpSpPr>
        <p:sp>
          <p:nvSpPr>
            <p:cNvPr id="13" name="Прямоугольник 12"/>
            <p:cNvSpPr/>
            <p:nvPr/>
          </p:nvSpPr>
          <p:spPr>
            <a:xfrm>
              <a:off x="843439" y="2474920"/>
              <a:ext cx="3218973" cy="1325684"/>
            </a:xfrm>
            <a:prstGeom prst="rect">
              <a:avLst/>
            </a:prstGeom>
          </p:spPr>
          <p:txBody>
            <a:bodyPr wrap="square" lIns="0" tIns="0" rIns="0" bIns="0">
              <a:spAutoFit/>
            </a:bodyPr>
            <a:lstStyle/>
            <a:p>
              <a:pPr defTabSz="914377">
                <a:lnSpc>
                  <a:spcPct val="125000"/>
                </a:lnSpc>
              </a:pPr>
              <a:r>
                <a:rPr lang="ru-RU" sz="3600" b="1" dirty="0">
                  <a:solidFill>
                    <a:prstClr val="black"/>
                  </a:solidFill>
                  <a:latin typeface="Roboto Slab"/>
                </a:rPr>
                <a:t>Юрий Левитан</a:t>
              </a: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54180" y="3124907"/>
            <a:ext cx="3571879" cy="1107996"/>
          </a:xfrm>
          <a:prstGeom prst="rect">
            <a:avLst/>
          </a:prstGeom>
          <a:noFill/>
        </p:spPr>
        <p:txBody>
          <a:bodyPr wrap="square" lIns="0" tIns="0" rIns="0" bIns="0" rtlCol="0">
            <a:spAutoFit/>
          </a:bodyPr>
          <a:lstStyle/>
          <a:p>
            <a:r>
              <a:rPr lang="ru-RU" sz="1200" dirty="0">
                <a:latin typeface="+mj-lt"/>
              </a:rPr>
              <a:t>Речь идёт о знаменитом дикторе. В годы войны он читал сводки </a:t>
            </a:r>
            <a:r>
              <a:rPr lang="ru-RU" sz="1200" dirty="0" err="1">
                <a:latin typeface="+mj-lt"/>
              </a:rPr>
              <a:t>Совинформбюро</a:t>
            </a:r>
            <a:r>
              <a:rPr lang="ru-RU" sz="1200" dirty="0">
                <a:latin typeface="+mj-lt"/>
              </a:rPr>
              <a:t> и приказы Верховного Главнокомандующего И. Сталина. Именно Ю. Левитану, благодаря уникальному тембру голоса, было доверено объявлять о взятии Берлина и о Победе.</a:t>
            </a:r>
          </a:p>
        </p:txBody>
      </p:sp>
      <p:pic>
        <p:nvPicPr>
          <p:cNvPr id="10242" name="Picture 2" descr="ÐÐ°ÑÑÐ¸Ð½ÐºÐ¸ Ð¿Ð¾ Ð·Ð°Ð¿ÑÐ¾ÑÑ Ð®ÑÐ¸Ð¹ ÐÐµÐ²Ð¸ÑÐ°Ð½"/>
          <p:cNvPicPr>
            <a:picLocks noChangeAspect="1" noChangeArrowheads="1"/>
          </p:cNvPicPr>
          <p:nvPr/>
        </p:nvPicPr>
        <p:blipFill rotWithShape="1">
          <a:blip r:embed="rId3">
            <a:extLst>
              <a:ext uri="{28A0092B-C50C-407E-A947-70E740481C1C}">
                <a14:useLocalDpi xmlns:a14="http://schemas.microsoft.com/office/drawing/2010/main" val="0"/>
              </a:ext>
            </a:extLst>
          </a:blip>
          <a:srcRect l="10195" r="25796"/>
          <a:stretch/>
        </p:blipFill>
        <p:spPr bwMode="auto">
          <a:xfrm>
            <a:off x="4756195" y="1078946"/>
            <a:ext cx="3235193" cy="3271158"/>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07822286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1" name="Группа 10"/>
          <p:cNvGrpSpPr/>
          <p:nvPr/>
        </p:nvGrpSpPr>
        <p:grpSpPr>
          <a:xfrm>
            <a:off x="1054179" y="1430045"/>
            <a:ext cx="3218973" cy="1661637"/>
            <a:chOff x="843439" y="2138967"/>
            <a:chExt cx="3218973" cy="1661637"/>
          </a:xfrm>
        </p:grpSpPr>
        <p:sp>
          <p:nvSpPr>
            <p:cNvPr id="18" name="Прямоугольник 17"/>
            <p:cNvSpPr/>
            <p:nvPr/>
          </p:nvSpPr>
          <p:spPr>
            <a:xfrm>
              <a:off x="843439" y="2474920"/>
              <a:ext cx="3218973" cy="1325684"/>
            </a:xfrm>
            <a:prstGeom prst="rect">
              <a:avLst/>
            </a:prstGeom>
          </p:spPr>
          <p:txBody>
            <a:bodyPr wrap="square" lIns="0" tIns="0" rIns="0" bIns="0">
              <a:spAutoFit/>
            </a:bodyPr>
            <a:lstStyle/>
            <a:p>
              <a:pPr defTabSz="914377">
                <a:lnSpc>
                  <a:spcPct val="125000"/>
                </a:lnSpc>
              </a:pPr>
              <a:r>
                <a:rPr lang="ru-RU" sz="3600" b="1" dirty="0">
                  <a:solidFill>
                    <a:prstClr val="black"/>
                  </a:solidFill>
                  <a:latin typeface="Roboto Slab"/>
                </a:rPr>
                <a:t>Юрий Левитан</a:t>
              </a:r>
            </a:p>
          </p:txBody>
        </p:sp>
        <p:sp>
          <p:nvSpPr>
            <p:cNvPr id="19" name="TextBox 18"/>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54180" y="3135417"/>
            <a:ext cx="3571879" cy="1107996"/>
          </a:xfrm>
          <a:prstGeom prst="rect">
            <a:avLst/>
          </a:prstGeom>
          <a:noFill/>
        </p:spPr>
        <p:txBody>
          <a:bodyPr wrap="square" lIns="0" tIns="0" rIns="0" bIns="0" rtlCol="0">
            <a:spAutoFit/>
          </a:bodyPr>
          <a:lstStyle/>
          <a:p>
            <a:r>
              <a:rPr lang="ru-RU" sz="1200" dirty="0">
                <a:latin typeface="+mj-lt"/>
              </a:rPr>
              <a:t>Речь идёт о знаменитом дикторе. В годы войны он читал сводки </a:t>
            </a:r>
            <a:r>
              <a:rPr lang="ru-RU" sz="1200" dirty="0" err="1">
                <a:latin typeface="+mj-lt"/>
              </a:rPr>
              <a:t>Совинформбюро</a:t>
            </a:r>
            <a:r>
              <a:rPr lang="ru-RU" sz="1200" dirty="0">
                <a:latin typeface="+mj-lt"/>
              </a:rPr>
              <a:t> и приказы Верховного Главнокомандующего И. Сталина. Именно Ю. Левитану, благодаря уникальному тембру голоса, было доверено объявлять о взятии Берлина и о Победе.</a:t>
            </a:r>
          </a:p>
        </p:txBody>
      </p:sp>
      <p:pic>
        <p:nvPicPr>
          <p:cNvPr id="21" name="Picture 2" descr="ÐÐ°ÑÑÐ¸Ð½ÐºÐ¸ Ð¿Ð¾ Ð·Ð°Ð¿ÑÐ¾ÑÑ Ð®ÑÐ¸Ð¹ ÐÐµÐ²Ð¸ÑÐ°Ð½"/>
          <p:cNvPicPr>
            <a:picLocks noChangeAspect="1" noChangeArrowheads="1"/>
          </p:cNvPicPr>
          <p:nvPr/>
        </p:nvPicPr>
        <p:blipFill rotWithShape="1">
          <a:blip r:embed="rId3">
            <a:extLst>
              <a:ext uri="{28A0092B-C50C-407E-A947-70E740481C1C}">
                <a14:useLocalDpi xmlns:a14="http://schemas.microsoft.com/office/drawing/2010/main" val="0"/>
              </a:ext>
            </a:extLst>
          </a:blip>
          <a:srcRect l="10195" r="25796"/>
          <a:stretch/>
        </p:blipFill>
        <p:spPr bwMode="auto">
          <a:xfrm>
            <a:off x="4756195" y="1078946"/>
            <a:ext cx="3235193" cy="3271158"/>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3" name="Скругленный прямоугольник 22">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41069155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981881"/>
            <a:ext cx="5473700" cy="1702004"/>
          </a:xfrm>
          <a:prstGeom prst="rect">
            <a:avLst/>
          </a:prstGeom>
          <a:ln>
            <a:noFill/>
          </a:ln>
        </p:spPr>
        <p:txBody>
          <a:bodyPr wrap="square" lIns="0" tIns="0" rIns="0" bIns="0" anchor="t" anchorCtr="0">
            <a:spAutoFit/>
          </a:bodyPr>
          <a:lstStyle/>
          <a:p>
            <a:pPr>
              <a:lnSpc>
                <a:spcPct val="114000"/>
              </a:lnSpc>
            </a:pPr>
            <a:r>
              <a:rPr lang="ru-RU" sz="1400" dirty="0">
                <a:solidFill>
                  <a:prstClr val="black"/>
                </a:solidFill>
                <a:latin typeface="Roboto Slab"/>
              </a:rPr>
              <a:t>Необыкновенный концерт прошёл в конце 1943 года. Число исполнителей из 193 коллективов превышало 120 тысяч человек. Концерт сопровождался спецэффектами и прошёл с большим успехом. Перед ошеломлёнными слушателями и зрителями развернулась феерическая картина. Мы не спрашиваем, перед кем выступали мастера. Скажите, что обычно служило концертной площадкой.</a:t>
            </a:r>
          </a:p>
        </p:txBody>
      </p:sp>
      <p:sp>
        <p:nvSpPr>
          <p:cNvPr id="13" name="Скругленный прямоугольник 12">
            <a:hlinkClick r:id="rId3" action="ppaction://hlinksldjump"/>
          </p:cNvPr>
          <p:cNvSpPr/>
          <p:nvPr/>
        </p:nvSpPr>
        <p:spPr>
          <a:xfrm>
            <a:off x="358775" y="3535423"/>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Выборгский лес</a:t>
            </a:r>
            <a:endParaRPr lang="ru-RU" sz="1600" dirty="0">
              <a:solidFill>
                <a:prstClr val="black"/>
              </a:solidFill>
              <a:latin typeface="Roboto Slab"/>
            </a:endParaRP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prstClr val="black"/>
                </a:solidFill>
                <a:latin typeface="Roboto Slab"/>
              </a:rPr>
              <a:t>Железная дорога</a:t>
            </a:r>
          </a:p>
        </p:txBody>
      </p:sp>
      <p:sp>
        <p:nvSpPr>
          <p:cNvPr id="11" name="Скругленный прямоугольник 10">
            <a:hlinkClick r:id="rId3"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Курская дуга</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
        <p:nvSpPr>
          <p:cNvPr id="12" name="Скругленный прямоугольник 11">
            <a:hlinkClick r:id="rId3" action="ppaction://hlinksldjump"/>
          </p:cNvPr>
          <p:cNvSpPr/>
          <p:nvPr/>
        </p:nvSpPr>
        <p:spPr>
          <a:xfrm>
            <a:off x="3312000" y="3535423"/>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Оперный театр</a:t>
            </a:r>
            <a:endParaRPr lang="ru-RU" sz="1600" dirty="0">
              <a:solidFill>
                <a:prstClr val="black"/>
              </a:solidFill>
              <a:latin typeface="Roboto Slab"/>
            </a:endParaRPr>
          </a:p>
        </p:txBody>
      </p:sp>
    </p:spTree>
    <p:extLst>
      <p:ext uri="{BB962C8B-B14F-4D97-AF65-F5344CB8AC3E}">
        <p14:creationId xmlns:p14="http://schemas.microsoft.com/office/powerpoint/2010/main" val="11392033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2" name="Группа 11"/>
          <p:cNvGrpSpPr/>
          <p:nvPr/>
        </p:nvGrpSpPr>
        <p:grpSpPr>
          <a:xfrm>
            <a:off x="441434" y="1177805"/>
            <a:ext cx="3218973" cy="828460"/>
            <a:chOff x="843439" y="2138967"/>
            <a:chExt cx="3218973" cy="828460"/>
          </a:xfrm>
        </p:grpSpPr>
        <p:sp>
          <p:nvSpPr>
            <p:cNvPr id="13" name="Прямоугольник 12"/>
            <p:cNvSpPr/>
            <p:nvPr/>
          </p:nvSpPr>
          <p:spPr>
            <a:xfrm>
              <a:off x="843439" y="2474920"/>
              <a:ext cx="3218973" cy="492507"/>
            </a:xfrm>
            <a:prstGeom prst="rect">
              <a:avLst/>
            </a:prstGeom>
          </p:spPr>
          <p:txBody>
            <a:bodyPr wrap="square" lIns="0" tIns="0" rIns="0" bIns="0">
              <a:spAutoFit/>
            </a:bodyPr>
            <a:lstStyle/>
            <a:p>
              <a:pPr defTabSz="914377">
                <a:lnSpc>
                  <a:spcPct val="125000"/>
                </a:lnSpc>
              </a:pPr>
              <a:r>
                <a:rPr lang="ru-RU" sz="2800" b="1" dirty="0">
                  <a:solidFill>
                    <a:prstClr val="black"/>
                  </a:solidFill>
                  <a:latin typeface="Roboto Slab"/>
                </a:rPr>
                <a:t>Железная дорога</a:t>
              </a: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441434" y="2115922"/>
            <a:ext cx="4184625" cy="2200602"/>
          </a:xfrm>
          <a:prstGeom prst="rect">
            <a:avLst/>
          </a:prstGeom>
          <a:noFill/>
        </p:spPr>
        <p:txBody>
          <a:bodyPr wrap="square" lIns="0" tIns="0" rIns="0" bIns="0" rtlCol="0">
            <a:spAutoFit/>
          </a:bodyPr>
          <a:lstStyle/>
          <a:p>
            <a:r>
              <a:rPr lang="ru-RU" sz="1100" dirty="0" smtClean="0">
                <a:latin typeface="+mj-lt"/>
              </a:rPr>
              <a:t>«Концерт</a:t>
            </a:r>
            <a:r>
              <a:rPr lang="ru-RU" sz="1100" dirty="0">
                <a:latin typeface="+mj-lt"/>
              </a:rPr>
              <a:t>» — условное наименование операции советских партизан. Задачей операции являлся вывод из строя больших участков железнодорожных путей с целью срыва воинских перевозок противника. В ходе операции подорвано около 150 тысяч рельсов (из 11 миллионов, находившихся на оккупированной территории на 1 января 1943 года). Только белорусские партизаны подорвали около 90 тысяч рельсов, 1041 поезда, взорвали 72 железнодорожных моста, разгромили 58 гарнизонов. В результате действий партизан пропускная способность железных дорог снизилась на 35–40 </a:t>
            </a:r>
            <a:r>
              <a:rPr lang="en-AU" sz="1100" dirty="0" smtClean="0">
                <a:latin typeface="+mj-lt"/>
              </a:rPr>
              <a:t>%</a:t>
            </a:r>
            <a:r>
              <a:rPr lang="ru-RU" sz="1100" dirty="0" smtClean="0">
                <a:latin typeface="+mj-lt"/>
              </a:rPr>
              <a:t>, </a:t>
            </a:r>
            <a:r>
              <a:rPr lang="ru-RU" sz="1100" dirty="0">
                <a:latin typeface="+mj-lt"/>
              </a:rPr>
              <a:t>что значительно затруднило перегруппировки немецких войск и оказало большую помощь наступающей Красной армии.</a:t>
            </a:r>
          </a:p>
        </p:txBody>
      </p:sp>
      <p:pic>
        <p:nvPicPr>
          <p:cNvPr id="12290" name="Picture 2" descr="ÐÐ°ÑÑÐ¸Ð½ÐºÐ¸ Ð¿Ð¾ Ð·Ð°Ð¿ÑÐ¾ÑÑ ÐÐÑÑÐ¸Ð·Ð°Ð½Ñ Ð¶ÐµÐ»ÐµÐ·Ð½Ð°Ñ Ð´Ð¾ÑÐ¾Ð³Ð°"/>
          <p:cNvPicPr>
            <a:picLocks noChangeAspect="1" noChangeArrowheads="1"/>
          </p:cNvPicPr>
          <p:nvPr/>
        </p:nvPicPr>
        <p:blipFill rotWithShape="1">
          <a:blip r:embed="rId3">
            <a:extLst>
              <a:ext uri="{28A0092B-C50C-407E-A947-70E740481C1C}">
                <a14:useLocalDpi xmlns:a14="http://schemas.microsoft.com/office/drawing/2010/main" val="0"/>
              </a:ext>
            </a:extLst>
          </a:blip>
          <a:srcRect l="27083" r="10377"/>
          <a:stretch/>
        </p:blipFill>
        <p:spPr bwMode="auto">
          <a:xfrm>
            <a:off x="4756194" y="1078946"/>
            <a:ext cx="3235193" cy="3271158"/>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8" name="Скругленный прямоугольник 17">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428399344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pic>
        <p:nvPicPr>
          <p:cNvPr id="12" name="Picture 2" descr="ÐÐ°ÑÑÐ¸Ð½ÐºÐ¸ Ð¿Ð¾ Ð·Ð°Ð¿ÑÐ¾ÑÑ ÐÐÑÑÐ¸Ð·Ð°Ð½Ñ Ð¶ÐµÐ»ÐµÐ·Ð½Ð°Ñ Ð´Ð¾ÑÐ¾Ð³Ð°"/>
          <p:cNvPicPr>
            <a:picLocks noChangeAspect="1" noChangeArrowheads="1"/>
          </p:cNvPicPr>
          <p:nvPr/>
        </p:nvPicPr>
        <p:blipFill rotWithShape="1">
          <a:blip r:embed="rId3">
            <a:extLst>
              <a:ext uri="{28A0092B-C50C-407E-A947-70E740481C1C}">
                <a14:useLocalDpi xmlns:a14="http://schemas.microsoft.com/office/drawing/2010/main" val="0"/>
              </a:ext>
            </a:extLst>
          </a:blip>
          <a:srcRect l="27083" r="10377"/>
          <a:stretch/>
        </p:blipFill>
        <p:spPr bwMode="auto">
          <a:xfrm>
            <a:off x="4756194" y="1078946"/>
            <a:ext cx="3235193" cy="3271158"/>
          </a:xfrm>
          <a:prstGeom prst="flowChartConnector">
            <a:avLst/>
          </a:prstGeom>
          <a:noFill/>
          <a:extLst>
            <a:ext uri="{909E8E84-426E-40DD-AFC4-6F175D3DCCD1}">
              <a14:hiddenFill xmlns:a14="http://schemas.microsoft.com/office/drawing/2010/main">
                <a:solidFill>
                  <a:srgbClr val="FFFFFF"/>
                </a:solidFill>
              </a14:hiddenFill>
            </a:ext>
          </a:extLst>
        </p:spPr>
      </p:pic>
      <p:grpSp>
        <p:nvGrpSpPr>
          <p:cNvPr id="13" name="Группа 12"/>
          <p:cNvGrpSpPr/>
          <p:nvPr/>
        </p:nvGrpSpPr>
        <p:grpSpPr>
          <a:xfrm>
            <a:off x="441434" y="1177805"/>
            <a:ext cx="3218973" cy="828460"/>
            <a:chOff x="843439" y="2138967"/>
            <a:chExt cx="3218973" cy="828460"/>
          </a:xfrm>
        </p:grpSpPr>
        <p:sp>
          <p:nvSpPr>
            <p:cNvPr id="16" name="Прямоугольник 15"/>
            <p:cNvSpPr/>
            <p:nvPr/>
          </p:nvSpPr>
          <p:spPr>
            <a:xfrm>
              <a:off x="843439" y="2474920"/>
              <a:ext cx="3218973" cy="492507"/>
            </a:xfrm>
            <a:prstGeom prst="rect">
              <a:avLst/>
            </a:prstGeom>
          </p:spPr>
          <p:txBody>
            <a:bodyPr wrap="square" lIns="0" tIns="0" rIns="0" bIns="0">
              <a:spAutoFit/>
            </a:bodyPr>
            <a:lstStyle/>
            <a:p>
              <a:pPr defTabSz="914377">
                <a:lnSpc>
                  <a:spcPct val="125000"/>
                </a:lnSpc>
              </a:pPr>
              <a:r>
                <a:rPr lang="ru-RU" sz="2800" b="1" dirty="0">
                  <a:solidFill>
                    <a:prstClr val="black"/>
                  </a:solidFill>
                  <a:latin typeface="Roboto Slab"/>
                </a:rPr>
                <a:t>Железная дорога</a:t>
              </a:r>
            </a:p>
          </p:txBody>
        </p:sp>
        <p:sp>
          <p:nvSpPr>
            <p:cNvPr id="17" name="TextBox 16"/>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2" name="TextBox 21"/>
          <p:cNvSpPr txBox="1"/>
          <p:nvPr/>
        </p:nvSpPr>
        <p:spPr>
          <a:xfrm>
            <a:off x="441434" y="2115922"/>
            <a:ext cx="4184625" cy="2200602"/>
          </a:xfrm>
          <a:prstGeom prst="rect">
            <a:avLst/>
          </a:prstGeom>
          <a:noFill/>
        </p:spPr>
        <p:txBody>
          <a:bodyPr wrap="square" lIns="0" tIns="0" rIns="0" bIns="0" rtlCol="0">
            <a:spAutoFit/>
          </a:bodyPr>
          <a:lstStyle/>
          <a:p>
            <a:r>
              <a:rPr lang="ru-RU" sz="1100" dirty="0" smtClean="0">
                <a:latin typeface="+mj-lt"/>
              </a:rPr>
              <a:t>«Концерт</a:t>
            </a:r>
            <a:r>
              <a:rPr lang="ru-RU" sz="1100" dirty="0">
                <a:latin typeface="+mj-lt"/>
              </a:rPr>
              <a:t>» — условное наименование операции советских партизан. Задачей операции являлся вывод из строя больших участков железнодорожных путей с целью срыва воинских перевозок противника. В ходе операции подорвано около 150 тысяч рельсов (из 11 миллионов, находившихся на оккупированной территории на 1 января 1943 года). Только белорусские партизаны подорвали около 90 тысяч рельсов, 1041 поезда, взорвали 72 железнодорожных моста, разгромили 58 гарнизонов. В результате действий партизан пропускная способность железных дорог снизилась на 35–40 </a:t>
            </a:r>
            <a:r>
              <a:rPr lang="en-AU" sz="1100" dirty="0" smtClean="0">
                <a:latin typeface="+mj-lt"/>
              </a:rPr>
              <a:t>%</a:t>
            </a:r>
            <a:r>
              <a:rPr lang="ru-RU" sz="1100" dirty="0" smtClean="0">
                <a:latin typeface="+mj-lt"/>
              </a:rPr>
              <a:t>, </a:t>
            </a:r>
            <a:r>
              <a:rPr lang="ru-RU" sz="1100" dirty="0">
                <a:latin typeface="+mj-lt"/>
              </a:rPr>
              <a:t>что значительно затруднило перегруппировки немецких войск и оказало большую помощь наступающей Красной армии.</a:t>
            </a:r>
          </a:p>
        </p:txBody>
      </p:sp>
      <p:sp>
        <p:nvSpPr>
          <p:cNvPr id="23" name="Скругленный прямоугольник 22">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23008335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981881"/>
            <a:ext cx="5473700" cy="1028102"/>
          </a:xfrm>
          <a:prstGeom prst="rect">
            <a:avLst/>
          </a:prstGeom>
          <a:ln>
            <a:noFill/>
          </a:ln>
        </p:spPr>
        <p:txBody>
          <a:bodyPr wrap="square" lIns="0" tIns="0" rIns="0" bIns="0" anchor="t" anchorCtr="0">
            <a:spAutoFit/>
          </a:bodyPr>
          <a:lstStyle/>
          <a:p>
            <a:pPr>
              <a:lnSpc>
                <a:spcPct val="114000"/>
              </a:lnSpc>
            </a:pPr>
            <a:r>
              <a:rPr lang="ru-RU" sz="2000" dirty="0">
                <a:solidFill>
                  <a:prstClr val="black"/>
                </a:solidFill>
                <a:latin typeface="Roboto Slab"/>
              </a:rPr>
              <a:t>Что во время Великой Отечественной войны фронтовики называли «карманной артиллерией»?</a:t>
            </a:r>
          </a:p>
        </p:txBody>
      </p:sp>
      <p:sp>
        <p:nvSpPr>
          <p:cNvPr id="13" name="Скругленный прямоугольник 12">
            <a:hlinkClick r:id="rId3" action="ppaction://hlinksldjump"/>
          </p:cNvPr>
          <p:cNvSpPr/>
          <p:nvPr/>
        </p:nvSpPr>
        <p:spPr>
          <a:xfrm>
            <a:off x="358775" y="3535423"/>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Тушёнку</a:t>
            </a:r>
            <a:endParaRPr lang="ru-RU" sz="1600" dirty="0">
              <a:solidFill>
                <a:prstClr val="black"/>
              </a:solidFill>
              <a:latin typeface="Roboto Slab"/>
            </a:endParaRP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prstClr val="black"/>
                </a:solidFill>
                <a:latin typeface="Roboto Slab"/>
              </a:rPr>
              <a:t>Ручные гранаты</a:t>
            </a:r>
          </a:p>
        </p:txBody>
      </p:sp>
      <p:sp>
        <p:nvSpPr>
          <p:cNvPr id="11" name="Скругленный прямоугольник 10">
            <a:hlinkClick r:id="rId3"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Патроны</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
        <p:nvSpPr>
          <p:cNvPr id="12" name="Скругленный прямоугольник 11">
            <a:hlinkClick r:id="rId3" action="ppaction://hlinksldjump"/>
          </p:cNvPr>
          <p:cNvSpPr/>
          <p:nvPr/>
        </p:nvSpPr>
        <p:spPr>
          <a:xfrm>
            <a:off x="3312000" y="3535423"/>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Пистолет</a:t>
            </a:r>
            <a:endParaRPr lang="ru-RU" sz="1600" dirty="0">
              <a:solidFill>
                <a:prstClr val="black"/>
              </a:solidFill>
              <a:latin typeface="Roboto Slab"/>
            </a:endParaRPr>
          </a:p>
        </p:txBody>
      </p:sp>
    </p:spTree>
    <p:extLst>
      <p:ext uri="{BB962C8B-B14F-4D97-AF65-F5344CB8AC3E}">
        <p14:creationId xmlns:p14="http://schemas.microsoft.com/office/powerpoint/2010/main" val="282539403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mj-lt"/>
              </a:rPr>
              <a:t>Вы ответили верно</a:t>
            </a:r>
          </a:p>
        </p:txBody>
      </p:sp>
      <p:grpSp>
        <p:nvGrpSpPr>
          <p:cNvPr id="12" name="Группа 11"/>
          <p:cNvGrpSpPr/>
          <p:nvPr/>
        </p:nvGrpSpPr>
        <p:grpSpPr>
          <a:xfrm>
            <a:off x="1072039" y="1899524"/>
            <a:ext cx="3218973" cy="1661159"/>
            <a:chOff x="843439" y="2138967"/>
            <a:chExt cx="3218973" cy="1661159"/>
          </a:xfrm>
        </p:grpSpPr>
        <p:sp>
          <p:nvSpPr>
            <p:cNvPr id="13" name="Прямоугольник 12"/>
            <p:cNvSpPr/>
            <p:nvPr/>
          </p:nvSpPr>
          <p:spPr>
            <a:xfrm>
              <a:off x="843439" y="2474442"/>
              <a:ext cx="3218973" cy="1325684"/>
            </a:xfrm>
            <a:prstGeom prst="rect">
              <a:avLst/>
            </a:prstGeom>
          </p:spPr>
          <p:txBody>
            <a:bodyPr wrap="square" lIns="0" tIns="0" rIns="0" bIns="0">
              <a:spAutoFit/>
            </a:bodyPr>
            <a:lstStyle/>
            <a:p>
              <a:pPr defTabSz="914377">
                <a:lnSpc>
                  <a:spcPct val="125000"/>
                </a:lnSpc>
              </a:pPr>
              <a:r>
                <a:rPr lang="ru-RU" sz="3600" b="1" dirty="0" smtClean="0">
                  <a:latin typeface="+mj-lt"/>
                </a:rPr>
                <a:t>Ручные гранаты</a:t>
              </a:r>
              <a:endParaRPr lang="ru-RU" sz="3600" b="1" dirty="0">
                <a:solidFill>
                  <a:prstClr val="black"/>
                </a:solidFill>
                <a:latin typeface="+mj-lt"/>
              </a:endParaRP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13314" name="Picture 2" descr="ÐÐ°ÑÑÐ¸Ð½ÐºÐ¸ Ð¿Ð¾ Ð·Ð°Ð¿ÑÐ¾ÑÑ ÐÐÐ Ð³ÑÐ°Ð½Ð°ÑÐ°"/>
          <p:cNvPicPr>
            <a:picLocks noChangeAspect="1" noChangeArrowheads="1"/>
          </p:cNvPicPr>
          <p:nvPr/>
        </p:nvPicPr>
        <p:blipFill rotWithShape="1">
          <a:blip r:embed="rId3">
            <a:extLst>
              <a:ext uri="{28A0092B-C50C-407E-A947-70E740481C1C}">
                <a14:useLocalDpi xmlns:a14="http://schemas.microsoft.com/office/drawing/2010/main" val="0"/>
              </a:ext>
            </a:extLst>
          </a:blip>
          <a:srcRect l="6481" r="27343"/>
          <a:stretch/>
        </p:blipFill>
        <p:spPr bwMode="auto">
          <a:xfrm>
            <a:off x="4751388" y="1110104"/>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1" name="Скругленный прямоугольник 10">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84256105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mj-lt"/>
              </a:rPr>
              <a:t>Вы ответили неверно</a:t>
            </a:r>
          </a:p>
        </p:txBody>
      </p:sp>
      <p:grpSp>
        <p:nvGrpSpPr>
          <p:cNvPr id="11" name="Группа 10"/>
          <p:cNvGrpSpPr/>
          <p:nvPr/>
        </p:nvGrpSpPr>
        <p:grpSpPr>
          <a:xfrm>
            <a:off x="1072039" y="1899524"/>
            <a:ext cx="3218973" cy="1661159"/>
            <a:chOff x="843439" y="2138967"/>
            <a:chExt cx="3218973" cy="1661159"/>
          </a:xfrm>
        </p:grpSpPr>
        <p:sp>
          <p:nvSpPr>
            <p:cNvPr id="12" name="Прямоугольник 11"/>
            <p:cNvSpPr/>
            <p:nvPr/>
          </p:nvSpPr>
          <p:spPr>
            <a:xfrm>
              <a:off x="843439" y="2474442"/>
              <a:ext cx="3218973" cy="1325684"/>
            </a:xfrm>
            <a:prstGeom prst="rect">
              <a:avLst/>
            </a:prstGeom>
          </p:spPr>
          <p:txBody>
            <a:bodyPr wrap="square" lIns="0" tIns="0" rIns="0" bIns="0">
              <a:spAutoFit/>
            </a:bodyPr>
            <a:lstStyle/>
            <a:p>
              <a:pPr defTabSz="914377">
                <a:lnSpc>
                  <a:spcPct val="125000"/>
                </a:lnSpc>
              </a:pPr>
              <a:r>
                <a:rPr lang="ru-RU" sz="3600" b="1" dirty="0" smtClean="0">
                  <a:latin typeface="+mj-lt"/>
                </a:rPr>
                <a:t>Ручные гранаты</a:t>
              </a:r>
              <a:endParaRPr lang="ru-RU" sz="3600" b="1" dirty="0">
                <a:solidFill>
                  <a:prstClr val="black"/>
                </a:solidFill>
                <a:latin typeface="+mj-lt"/>
              </a:endParaRPr>
            </a:p>
          </p:txBody>
        </p:sp>
        <p:sp>
          <p:nvSpPr>
            <p:cNvPr id="13" name="TextBox 12"/>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16" name="Picture 2" descr="ÐÐ°ÑÑÐ¸Ð½ÐºÐ¸ Ð¿Ð¾ Ð·Ð°Ð¿ÑÐ¾ÑÑ ÐÐÐ Ð³ÑÐ°Ð½Ð°ÑÐ°"/>
          <p:cNvPicPr>
            <a:picLocks noChangeAspect="1" noChangeArrowheads="1"/>
          </p:cNvPicPr>
          <p:nvPr/>
        </p:nvPicPr>
        <p:blipFill rotWithShape="1">
          <a:blip r:embed="rId3">
            <a:extLst>
              <a:ext uri="{28A0092B-C50C-407E-A947-70E740481C1C}">
                <a14:useLocalDpi xmlns:a14="http://schemas.microsoft.com/office/drawing/2010/main" val="0"/>
              </a:ext>
            </a:extLst>
          </a:blip>
          <a:srcRect l="6481" r="27343"/>
          <a:stretch/>
        </p:blipFill>
        <p:spPr bwMode="auto">
          <a:xfrm>
            <a:off x="4751388" y="1110104"/>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1" name="Скругленный прямоугольник 20">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8279270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1166813"/>
            <a:ext cx="5473700" cy="1103315"/>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Михаил Водолагин вспоминал, как танки после заводского ремонта за считанные минуты оказывались на фронте. В каком городе родился и жил Водолагин?</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Ленинград</a:t>
            </a:r>
            <a:endParaRPr lang="ru-RU" sz="1600" dirty="0">
              <a:solidFill>
                <a:prstClr val="black"/>
              </a:solidFill>
              <a:latin typeface="Roboto Slab"/>
            </a:endParaRP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Сталинград</a:t>
            </a:r>
            <a:endParaRPr lang="ru-RU" sz="1600" dirty="0">
              <a:solidFill>
                <a:prstClr val="black"/>
              </a:solidFill>
              <a:latin typeface="Roboto Slab"/>
            </a:endParaRPr>
          </a:p>
        </p:txBody>
      </p:sp>
      <p:sp>
        <p:nvSpPr>
          <p:cNvPr id="9" name="Скругленный прямоугольник 8">
            <a:hlinkClick r:id="rId3"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Москва</a:t>
            </a:r>
            <a:endParaRPr lang="ru-RU" sz="1600" dirty="0">
              <a:solidFill>
                <a:prstClr val="black"/>
              </a:solidFill>
              <a:latin typeface="Roboto Slab"/>
            </a:endParaRPr>
          </a:p>
        </p:txBody>
      </p:sp>
      <p:sp>
        <p:nvSpPr>
          <p:cNvPr id="11" name="Скругленный прямоугольник 10">
            <a:hlinkClick r:id="rId3"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Смоленск</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2876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2" name="Группа 1"/>
          <p:cNvGrpSpPr/>
          <p:nvPr/>
        </p:nvGrpSpPr>
        <p:grpSpPr>
          <a:xfrm>
            <a:off x="1072039" y="1335913"/>
            <a:ext cx="3218973" cy="2844611"/>
            <a:chOff x="1072039" y="2057764"/>
            <a:chExt cx="3218973" cy="2844611"/>
          </a:xfrm>
        </p:grpSpPr>
        <p:grpSp>
          <p:nvGrpSpPr>
            <p:cNvPr id="12" name="Группа 11"/>
            <p:cNvGrpSpPr/>
            <p:nvPr/>
          </p:nvGrpSpPr>
          <p:grpSpPr>
            <a:xfrm>
              <a:off x="1072039" y="2057764"/>
              <a:ext cx="3218973" cy="968662"/>
              <a:chOff x="843439" y="2138967"/>
              <a:chExt cx="3218973" cy="968662"/>
            </a:xfrm>
          </p:grpSpPr>
          <p:sp>
            <p:nvSpPr>
              <p:cNvPr id="13" name="Прямоугольник 12"/>
              <p:cNvSpPr/>
              <p:nvPr/>
            </p:nvSpPr>
            <p:spPr>
              <a:xfrm>
                <a:off x="843439" y="2474442"/>
                <a:ext cx="3218973" cy="633187"/>
              </a:xfrm>
              <a:prstGeom prst="rect">
                <a:avLst/>
              </a:prstGeom>
            </p:spPr>
            <p:txBody>
              <a:bodyPr wrap="square" lIns="0" tIns="0" rIns="0" bIns="0">
                <a:spAutoFit/>
              </a:bodyPr>
              <a:lstStyle/>
              <a:p>
                <a:pPr defTabSz="914377">
                  <a:lnSpc>
                    <a:spcPct val="125000"/>
                  </a:lnSpc>
                </a:pPr>
                <a:r>
                  <a:rPr lang="ru-RU" sz="3600" b="1" dirty="0" smtClean="0">
                    <a:solidFill>
                      <a:prstClr val="black"/>
                    </a:solidFill>
                    <a:latin typeface="Roboto Slab"/>
                  </a:rPr>
                  <a:t>Сталинград</a:t>
                </a:r>
                <a:endParaRPr lang="ru-RU" sz="3600" b="1" dirty="0">
                  <a:solidFill>
                    <a:prstClr val="black"/>
                  </a:solidFill>
                  <a:latin typeface="Roboto Slab"/>
                </a:endParaRP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72039" y="3178826"/>
              <a:ext cx="3218973" cy="1723549"/>
            </a:xfrm>
            <a:prstGeom prst="rect">
              <a:avLst/>
            </a:prstGeom>
            <a:noFill/>
          </p:spPr>
          <p:txBody>
            <a:bodyPr wrap="square" lIns="0" tIns="0" rIns="0" bIns="0" rtlCol="0">
              <a:spAutoFit/>
            </a:bodyPr>
            <a:lstStyle/>
            <a:p>
              <a:pPr defTabSz="914377"/>
              <a:r>
                <a:rPr lang="ru-RU" sz="1400" dirty="0">
                  <a:solidFill>
                    <a:prstClr val="black"/>
                  </a:solidFill>
                  <a:latin typeface="Roboto Slab"/>
                </a:rPr>
                <a:t>В годы Великой Отечественной войны Сталинградский тракторный завод осуществлял выпуск и ремонт танков Т-34. Сборка и ремонт продолжались даже под артиллерийским огнём, когда фронт находился прямо за заводскими воротами.</a:t>
              </a:r>
            </a:p>
          </p:txBody>
        </p:sp>
      </p:grpSp>
      <p:pic>
        <p:nvPicPr>
          <p:cNvPr id="14340" name="Picture 4" descr="ÐÐ°ÑÑÐ¸Ð½ÐºÐ¸ Ð¿Ð¾ Ð·Ð°Ð¿ÑÐ¾ÑÑ Cnfkbyuhfl Nfyrb"/>
          <p:cNvPicPr>
            <a:picLocks noChangeAspect="1" noChangeArrowheads="1"/>
          </p:cNvPicPr>
          <p:nvPr/>
        </p:nvPicPr>
        <p:blipFill rotWithShape="1">
          <a:blip r:embed="rId3">
            <a:extLst>
              <a:ext uri="{28A0092B-C50C-407E-A947-70E740481C1C}">
                <a14:useLocalDpi xmlns:a14="http://schemas.microsoft.com/office/drawing/2010/main" val="0"/>
              </a:ext>
            </a:extLst>
          </a:blip>
          <a:srcRect l="28260" r="10094"/>
          <a:stretch/>
        </p:blipFill>
        <p:spPr bwMode="auto">
          <a:xfrm>
            <a:off x="4756195" y="1102909"/>
            <a:ext cx="3235193" cy="3247193"/>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8683880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1072039" y="1335913"/>
            <a:ext cx="3218973" cy="2844611"/>
            <a:chOff x="1072039" y="2057764"/>
            <a:chExt cx="3218973" cy="2844611"/>
          </a:xfrm>
        </p:grpSpPr>
        <p:grpSp>
          <p:nvGrpSpPr>
            <p:cNvPr id="13" name="Группа 12"/>
            <p:cNvGrpSpPr/>
            <p:nvPr/>
          </p:nvGrpSpPr>
          <p:grpSpPr>
            <a:xfrm>
              <a:off x="1072039" y="2057764"/>
              <a:ext cx="3218973" cy="968662"/>
              <a:chOff x="843439" y="2138967"/>
              <a:chExt cx="3218973" cy="968662"/>
            </a:xfrm>
          </p:grpSpPr>
          <p:sp>
            <p:nvSpPr>
              <p:cNvPr id="17" name="Прямоугольник 16"/>
              <p:cNvSpPr/>
              <p:nvPr/>
            </p:nvSpPr>
            <p:spPr>
              <a:xfrm>
                <a:off x="843439" y="2474442"/>
                <a:ext cx="3218973" cy="633187"/>
              </a:xfrm>
              <a:prstGeom prst="rect">
                <a:avLst/>
              </a:prstGeom>
            </p:spPr>
            <p:txBody>
              <a:bodyPr wrap="square" lIns="0" tIns="0" rIns="0" bIns="0">
                <a:spAutoFit/>
              </a:bodyPr>
              <a:lstStyle/>
              <a:p>
                <a:pPr defTabSz="914377">
                  <a:lnSpc>
                    <a:spcPct val="125000"/>
                  </a:lnSpc>
                </a:pPr>
                <a:r>
                  <a:rPr lang="ru-RU" sz="3600" b="1" dirty="0" smtClean="0">
                    <a:solidFill>
                      <a:prstClr val="black"/>
                    </a:solidFill>
                    <a:latin typeface="Roboto Slab"/>
                  </a:rPr>
                  <a:t>Сталинград</a:t>
                </a:r>
                <a:endParaRPr lang="ru-RU" sz="3600" b="1" dirty="0">
                  <a:solidFill>
                    <a:prstClr val="black"/>
                  </a:solidFill>
                  <a:latin typeface="Roboto Slab"/>
                </a:endParaRPr>
              </a:p>
            </p:txBody>
          </p:sp>
          <p:sp>
            <p:nvSpPr>
              <p:cNvPr id="24" name="TextBox 2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TextBox 15"/>
            <p:cNvSpPr txBox="1"/>
            <p:nvPr/>
          </p:nvSpPr>
          <p:spPr>
            <a:xfrm>
              <a:off x="1072039" y="3178826"/>
              <a:ext cx="3218973" cy="1723549"/>
            </a:xfrm>
            <a:prstGeom prst="rect">
              <a:avLst/>
            </a:prstGeom>
            <a:noFill/>
          </p:spPr>
          <p:txBody>
            <a:bodyPr wrap="square" lIns="0" tIns="0" rIns="0" bIns="0" rtlCol="0">
              <a:spAutoFit/>
            </a:bodyPr>
            <a:lstStyle/>
            <a:p>
              <a:pPr defTabSz="914377"/>
              <a:r>
                <a:rPr lang="ru-RU" sz="1400" dirty="0">
                  <a:solidFill>
                    <a:prstClr val="black"/>
                  </a:solidFill>
                  <a:latin typeface="Roboto Slab"/>
                </a:rPr>
                <a:t>В годы Великой Отечественной войны Сталинградский тракторный завод осуществлял выпуск и ремонт танков Т-34. Сборка и ремонт продолжались даже под артиллерийским огнём, когда фронт находился прямо за заводскими воротами.</a:t>
              </a:r>
            </a:p>
          </p:txBody>
        </p:sp>
      </p:grpSp>
      <p:pic>
        <p:nvPicPr>
          <p:cNvPr id="25" name="Picture 4" descr="ÐÐ°ÑÑÐ¸Ð½ÐºÐ¸ Ð¿Ð¾ Ð·Ð°Ð¿ÑÐ¾ÑÑ Cnfkbyuhfl Nfyrb"/>
          <p:cNvPicPr>
            <a:picLocks noChangeAspect="1" noChangeArrowheads="1"/>
          </p:cNvPicPr>
          <p:nvPr/>
        </p:nvPicPr>
        <p:blipFill rotWithShape="1">
          <a:blip r:embed="rId3">
            <a:extLst>
              <a:ext uri="{28A0092B-C50C-407E-A947-70E740481C1C}">
                <a14:useLocalDpi xmlns:a14="http://schemas.microsoft.com/office/drawing/2010/main" val="0"/>
              </a:ext>
            </a:extLst>
          </a:blip>
          <a:srcRect l="28260" r="10094"/>
          <a:stretch/>
        </p:blipFill>
        <p:spPr bwMode="auto">
          <a:xfrm>
            <a:off x="4756195" y="1102909"/>
            <a:ext cx="3235193" cy="3247193"/>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5860434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1166813"/>
            <a:ext cx="5473700" cy="1945469"/>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В начале Великой Отечественной войны узел связи Кремлёвского гарнизона был размещён в необычном месте. В результате в течение некоторого времени можно было СДЕЛАТЬ ЭТО. Ни до войны, ни после войны СДЕЛАТЬ ЭТО было невозможно. Ответьте точно, что мы заменили словами «СДЕЛАТЬ ЭТО».</a:t>
            </a:r>
          </a:p>
        </p:txBody>
      </p:sp>
      <p:sp>
        <p:nvSpPr>
          <p:cNvPr id="13" name="Скругленный прямоугольник 12">
            <a:hlinkClick r:id="rId3" action="ppaction://hlinksldjump"/>
          </p:cNvPr>
          <p:cNvSpPr/>
          <p:nvPr/>
        </p:nvSpPr>
        <p:spPr>
          <a:xfrm>
            <a:off x="358775" y="3474998"/>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a:solidFill>
                  <a:prstClr val="black"/>
                </a:solidFill>
                <a:latin typeface="Roboto Slab"/>
              </a:rPr>
              <a:t>Позвонить в </a:t>
            </a:r>
            <a:endParaRPr lang="ru-RU" sz="1200" dirty="0" smtClean="0">
              <a:solidFill>
                <a:prstClr val="black"/>
              </a:solidFill>
              <a:latin typeface="Roboto Slab"/>
            </a:endParaRPr>
          </a:p>
          <a:p>
            <a:pPr algn="ctr"/>
            <a:r>
              <a:rPr lang="ru-RU" sz="1200" dirty="0" smtClean="0">
                <a:solidFill>
                  <a:prstClr val="black"/>
                </a:solidFill>
                <a:latin typeface="Roboto Slab"/>
              </a:rPr>
              <a:t>Царь-колокол</a:t>
            </a:r>
            <a:endParaRPr lang="ru-RU" sz="1200" dirty="0">
              <a:solidFill>
                <a:prstClr val="black"/>
              </a:solidFill>
              <a:latin typeface="Roboto Slab"/>
            </a:endParaRPr>
          </a:p>
        </p:txBody>
      </p:sp>
      <p:sp>
        <p:nvSpPr>
          <p:cNvPr id="8" name="Скругленный прямоугольник 7">
            <a:hlinkClick r:id="rId4" action="ppaction://hlinksldjump"/>
          </p:cNvPr>
          <p:cNvSpPr/>
          <p:nvPr/>
        </p:nvSpPr>
        <p:spPr>
          <a:xfrm>
            <a:off x="3312475" y="4225651"/>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black"/>
                </a:solidFill>
                <a:latin typeface="Roboto Slab"/>
              </a:rPr>
              <a:t>Осмотреть</a:t>
            </a:r>
          </a:p>
          <a:p>
            <a:pPr algn="ctr"/>
            <a:r>
              <a:rPr lang="ru-RU" sz="1200" dirty="0" smtClean="0">
                <a:solidFill>
                  <a:prstClr val="black"/>
                </a:solidFill>
                <a:latin typeface="Roboto Slab"/>
              </a:rPr>
              <a:t>Кремль</a:t>
            </a:r>
            <a:endParaRPr lang="ru-RU" sz="1200" dirty="0">
              <a:solidFill>
                <a:prstClr val="black"/>
              </a:solidFill>
              <a:latin typeface="Roboto Slab"/>
            </a:endParaRPr>
          </a:p>
        </p:txBody>
      </p:sp>
      <p:sp>
        <p:nvSpPr>
          <p:cNvPr id="9" name="Скругленный прямоугольник 8">
            <a:hlinkClick r:id="rId4" action="ppaction://hlinksldjump"/>
          </p:cNvPr>
          <p:cNvSpPr/>
          <p:nvPr/>
        </p:nvSpPr>
        <p:spPr>
          <a:xfrm>
            <a:off x="3312475" y="3474998"/>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black"/>
                </a:solidFill>
                <a:latin typeface="Roboto Slab"/>
              </a:rPr>
              <a:t>Посетить </a:t>
            </a:r>
          </a:p>
          <a:p>
            <a:pPr algn="ctr"/>
            <a:r>
              <a:rPr lang="ru-RU" sz="1200" dirty="0" smtClean="0">
                <a:solidFill>
                  <a:prstClr val="black"/>
                </a:solidFill>
                <a:latin typeface="Roboto Slab"/>
              </a:rPr>
              <a:t>мавзолей</a:t>
            </a:r>
            <a:endParaRPr lang="ru-RU" sz="1200" dirty="0">
              <a:solidFill>
                <a:prstClr val="black"/>
              </a:solidFill>
              <a:latin typeface="Roboto Slab"/>
            </a:endParaRPr>
          </a:p>
        </p:txBody>
      </p:sp>
      <p:sp>
        <p:nvSpPr>
          <p:cNvPr id="11" name="Скругленный прямоугольник 10">
            <a:hlinkClick r:id="rId4" action="ppaction://hlinksldjump"/>
          </p:cNvPr>
          <p:cNvSpPr/>
          <p:nvPr/>
        </p:nvSpPr>
        <p:spPr>
          <a:xfrm>
            <a:off x="358775" y="4225651"/>
            <a:ext cx="2520000" cy="609716"/>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black"/>
                </a:solidFill>
                <a:latin typeface="Roboto Slab"/>
              </a:rPr>
              <a:t>Бесплатно ездить на метро</a:t>
            </a:r>
            <a:endParaRPr lang="ru-RU" sz="12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53560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2" name="Группа 1"/>
          <p:cNvGrpSpPr/>
          <p:nvPr/>
        </p:nvGrpSpPr>
        <p:grpSpPr>
          <a:xfrm>
            <a:off x="1072040" y="1550242"/>
            <a:ext cx="3218974" cy="2352525"/>
            <a:chOff x="1072039" y="2057764"/>
            <a:chExt cx="3218974" cy="2352525"/>
          </a:xfrm>
        </p:grpSpPr>
        <p:grpSp>
          <p:nvGrpSpPr>
            <p:cNvPr id="12" name="Группа 11"/>
            <p:cNvGrpSpPr/>
            <p:nvPr/>
          </p:nvGrpSpPr>
          <p:grpSpPr>
            <a:xfrm>
              <a:off x="1072039" y="2057764"/>
              <a:ext cx="3218973" cy="1366591"/>
              <a:chOff x="843439" y="2138967"/>
              <a:chExt cx="3218973" cy="1366591"/>
            </a:xfrm>
          </p:grpSpPr>
          <p:sp>
            <p:nvSpPr>
              <p:cNvPr id="13" name="Прямоугольник 12"/>
              <p:cNvSpPr/>
              <p:nvPr/>
            </p:nvSpPr>
            <p:spPr>
              <a:xfrm>
                <a:off x="843439" y="2474442"/>
                <a:ext cx="3218973" cy="1031116"/>
              </a:xfrm>
              <a:prstGeom prst="rect">
                <a:avLst/>
              </a:prstGeom>
            </p:spPr>
            <p:txBody>
              <a:bodyPr wrap="square" lIns="0" tIns="0" rIns="0" bIns="0">
                <a:spAutoFit/>
              </a:bodyPr>
              <a:lstStyle/>
              <a:p>
                <a:pPr defTabSz="914377">
                  <a:lnSpc>
                    <a:spcPct val="125000"/>
                  </a:lnSpc>
                </a:pPr>
                <a:r>
                  <a:rPr lang="ru-RU" sz="2800" b="1" dirty="0">
                    <a:solidFill>
                      <a:prstClr val="black"/>
                    </a:solidFill>
                    <a:latin typeface="Roboto Slab"/>
                  </a:rPr>
                  <a:t>Позвонить в Царь-колокол</a:t>
                </a: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72040" y="3548515"/>
              <a:ext cx="3218973" cy="861774"/>
            </a:xfrm>
            <a:prstGeom prst="rect">
              <a:avLst/>
            </a:prstGeom>
            <a:noFill/>
          </p:spPr>
          <p:txBody>
            <a:bodyPr wrap="square" lIns="0" tIns="0" rIns="0" bIns="0" rtlCol="0">
              <a:spAutoFit/>
            </a:bodyPr>
            <a:lstStyle/>
            <a:p>
              <a:pPr defTabSz="914377"/>
              <a:r>
                <a:rPr lang="ru-RU" sz="1400" dirty="0">
                  <a:solidFill>
                    <a:prstClr val="black"/>
                  </a:solidFill>
                  <a:latin typeface="Roboto Slab"/>
                </a:rPr>
                <a:t>Узел связи находился внутри Царь-колокола, так что туда можно было в прямом смысле слова позвонить.</a:t>
              </a:r>
            </a:p>
          </p:txBody>
        </p:sp>
      </p:grpSp>
      <p:pic>
        <p:nvPicPr>
          <p:cNvPr id="18434" name="Picture 2" descr="ÐÐ°ÑÑÐ¸Ð½ÐºÐ¸ Ð¿Ð¾ Ð·Ð°Ð¿ÑÐ¾ÑÑ Ð¦Ð°ÑÑ ÐºÐ¾Ð»Ð¾ÐºÐ¾Ð» ÐÐÐ"/>
          <p:cNvPicPr>
            <a:picLocks noChangeAspect="1" noChangeArrowheads="1"/>
          </p:cNvPicPr>
          <p:nvPr/>
        </p:nvPicPr>
        <p:blipFill rotWithShape="1">
          <a:blip r:embed="rId3">
            <a:extLst>
              <a:ext uri="{28A0092B-C50C-407E-A947-70E740481C1C}">
                <a14:useLocalDpi xmlns:a14="http://schemas.microsoft.com/office/drawing/2010/main" val="0"/>
              </a:ext>
            </a:extLst>
          </a:blip>
          <a:srcRect r="33195"/>
          <a:stretch/>
        </p:blipFill>
        <p:spPr bwMode="auto">
          <a:xfrm>
            <a:off x="4756195" y="1131068"/>
            <a:ext cx="3235193" cy="3219035"/>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77294660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8" name="Группа 17"/>
          <p:cNvGrpSpPr/>
          <p:nvPr/>
        </p:nvGrpSpPr>
        <p:grpSpPr>
          <a:xfrm>
            <a:off x="1072040" y="1550242"/>
            <a:ext cx="3218974" cy="2352525"/>
            <a:chOff x="1072039" y="2057764"/>
            <a:chExt cx="3218974" cy="2352525"/>
          </a:xfrm>
        </p:grpSpPr>
        <p:grpSp>
          <p:nvGrpSpPr>
            <p:cNvPr id="19" name="Группа 18"/>
            <p:cNvGrpSpPr/>
            <p:nvPr/>
          </p:nvGrpSpPr>
          <p:grpSpPr>
            <a:xfrm>
              <a:off x="1072039" y="2057764"/>
              <a:ext cx="3218973" cy="1366591"/>
              <a:chOff x="843439" y="2138967"/>
              <a:chExt cx="3218973" cy="1366591"/>
            </a:xfrm>
          </p:grpSpPr>
          <p:sp>
            <p:nvSpPr>
              <p:cNvPr id="21" name="Прямоугольник 20"/>
              <p:cNvSpPr/>
              <p:nvPr/>
            </p:nvSpPr>
            <p:spPr>
              <a:xfrm>
                <a:off x="843439" y="2474442"/>
                <a:ext cx="3218973" cy="1031116"/>
              </a:xfrm>
              <a:prstGeom prst="rect">
                <a:avLst/>
              </a:prstGeom>
            </p:spPr>
            <p:txBody>
              <a:bodyPr wrap="square" lIns="0" tIns="0" rIns="0" bIns="0">
                <a:spAutoFit/>
              </a:bodyPr>
              <a:lstStyle/>
              <a:p>
                <a:pPr defTabSz="914377">
                  <a:lnSpc>
                    <a:spcPct val="125000"/>
                  </a:lnSpc>
                </a:pPr>
                <a:r>
                  <a:rPr lang="ru-RU" sz="2800" b="1" dirty="0">
                    <a:solidFill>
                      <a:prstClr val="black"/>
                    </a:solidFill>
                    <a:latin typeface="Roboto Slab"/>
                  </a:rPr>
                  <a:t>Позвонить в Царь-колокол</a:t>
                </a: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40" y="3548515"/>
              <a:ext cx="3218973" cy="861774"/>
            </a:xfrm>
            <a:prstGeom prst="rect">
              <a:avLst/>
            </a:prstGeom>
            <a:noFill/>
          </p:spPr>
          <p:txBody>
            <a:bodyPr wrap="square" lIns="0" tIns="0" rIns="0" bIns="0" rtlCol="0">
              <a:spAutoFit/>
            </a:bodyPr>
            <a:lstStyle/>
            <a:p>
              <a:pPr defTabSz="914377"/>
              <a:r>
                <a:rPr lang="ru-RU" sz="1400" dirty="0">
                  <a:solidFill>
                    <a:prstClr val="black"/>
                  </a:solidFill>
                  <a:latin typeface="Roboto Slab"/>
                </a:rPr>
                <a:t>Узел связи находился внутри Царь-колокола, так что туда можно было в прямом смысле слова позвонить.</a:t>
              </a:r>
            </a:p>
          </p:txBody>
        </p:sp>
      </p:grpSp>
      <p:pic>
        <p:nvPicPr>
          <p:cNvPr id="23" name="Picture 2" descr="ÐÐ°ÑÑÐ¸Ð½ÐºÐ¸ Ð¿Ð¾ Ð·Ð°Ð¿ÑÐ¾ÑÑ Ð¦Ð°ÑÑ ÐºÐ¾Ð»Ð¾ÐºÐ¾Ð» ÐÐÐ"/>
          <p:cNvPicPr>
            <a:picLocks noChangeAspect="1" noChangeArrowheads="1"/>
          </p:cNvPicPr>
          <p:nvPr/>
        </p:nvPicPr>
        <p:blipFill rotWithShape="1">
          <a:blip r:embed="rId3">
            <a:extLst>
              <a:ext uri="{28A0092B-C50C-407E-A947-70E740481C1C}">
                <a14:useLocalDpi xmlns:a14="http://schemas.microsoft.com/office/drawing/2010/main" val="0"/>
              </a:ext>
            </a:extLst>
          </a:blip>
          <a:srcRect r="33195"/>
          <a:stretch/>
        </p:blipFill>
        <p:spPr bwMode="auto">
          <a:xfrm>
            <a:off x="4756195" y="1131068"/>
            <a:ext cx="3235193" cy="3219035"/>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5718801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1166813"/>
            <a:ext cx="5473700" cy="1103315"/>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Во время Великой Отечественной войны Гитлер был одержим идеей захватить два священных оплота коммунизма. Какие два города он так называл?</a:t>
            </a:r>
          </a:p>
        </p:txBody>
      </p:sp>
      <p:sp>
        <p:nvSpPr>
          <p:cNvPr id="13" name="Скругленный прямоугольник 12">
            <a:hlinkClick r:id="rId3" action="ppaction://hlinksldjump"/>
          </p:cNvPr>
          <p:cNvSpPr/>
          <p:nvPr/>
        </p:nvSpPr>
        <p:spPr>
          <a:xfrm>
            <a:off x="358775" y="3440946"/>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prstClr val="black"/>
                </a:solidFill>
                <a:latin typeface="Roboto Slab"/>
              </a:rPr>
              <a:t>Петроград и </a:t>
            </a:r>
          </a:p>
          <a:p>
            <a:pPr algn="ctr"/>
            <a:r>
              <a:rPr lang="ru-RU" sz="1400" dirty="0" smtClean="0">
                <a:solidFill>
                  <a:prstClr val="black"/>
                </a:solidFill>
                <a:latin typeface="Roboto Slab"/>
              </a:rPr>
              <a:t>Ленинск</a:t>
            </a:r>
            <a:endParaRPr lang="ru-RU" sz="1400" dirty="0">
              <a:solidFill>
                <a:prstClr val="black"/>
              </a:solidFill>
              <a:latin typeface="Roboto Slab"/>
            </a:endParaRPr>
          </a:p>
        </p:txBody>
      </p:sp>
      <p:sp>
        <p:nvSpPr>
          <p:cNvPr id="8" name="Скругленный прямоугольник 7">
            <a:hlinkClick r:id="rId4" action="ppaction://hlinksldjump"/>
          </p:cNvPr>
          <p:cNvSpPr/>
          <p:nvPr/>
        </p:nvSpPr>
        <p:spPr>
          <a:xfrm>
            <a:off x="3312475" y="4191599"/>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prstClr val="black"/>
                </a:solidFill>
                <a:latin typeface="Roboto Slab"/>
              </a:rPr>
              <a:t>Ленинград и Сталинград</a:t>
            </a:r>
            <a:endParaRPr lang="ru-RU" sz="1400" dirty="0">
              <a:solidFill>
                <a:prstClr val="black"/>
              </a:solidFill>
              <a:latin typeface="Roboto Slab"/>
            </a:endParaRPr>
          </a:p>
        </p:txBody>
      </p:sp>
      <p:sp>
        <p:nvSpPr>
          <p:cNvPr id="9" name="Скругленный прямоугольник 8">
            <a:hlinkClick r:id="rId3" action="ppaction://hlinksldjump"/>
          </p:cNvPr>
          <p:cNvSpPr/>
          <p:nvPr/>
        </p:nvSpPr>
        <p:spPr>
          <a:xfrm>
            <a:off x="3312475" y="3440946"/>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prstClr val="black"/>
                </a:solidFill>
                <a:latin typeface="Roboto Slab"/>
              </a:rPr>
              <a:t>Москву </a:t>
            </a:r>
            <a:r>
              <a:rPr lang="ru-RU" sz="1400" dirty="0" smtClean="0">
                <a:solidFill>
                  <a:prstClr val="black"/>
                </a:solidFill>
                <a:latin typeface="Roboto Slab"/>
              </a:rPr>
              <a:t>и  </a:t>
            </a:r>
          </a:p>
          <a:p>
            <a:pPr algn="ctr"/>
            <a:r>
              <a:rPr lang="ru-RU" sz="1400" dirty="0" smtClean="0">
                <a:solidFill>
                  <a:prstClr val="black"/>
                </a:solidFill>
                <a:latin typeface="Roboto Slab"/>
              </a:rPr>
              <a:t>Смоленск</a:t>
            </a:r>
            <a:endParaRPr lang="ru-RU" sz="1400" dirty="0">
              <a:solidFill>
                <a:prstClr val="black"/>
              </a:solidFill>
              <a:latin typeface="Roboto Slab"/>
            </a:endParaRPr>
          </a:p>
        </p:txBody>
      </p:sp>
      <p:sp>
        <p:nvSpPr>
          <p:cNvPr id="11" name="Скругленный прямоугольник 10">
            <a:hlinkClick r:id="rId3" action="ppaction://hlinksldjump"/>
          </p:cNvPr>
          <p:cNvSpPr/>
          <p:nvPr/>
        </p:nvSpPr>
        <p:spPr>
          <a:xfrm>
            <a:off x="358775" y="4191599"/>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prstClr val="black"/>
                </a:solidFill>
                <a:latin typeface="Roboto Slab"/>
              </a:rPr>
              <a:t>Ульяновск и </a:t>
            </a:r>
          </a:p>
          <a:p>
            <a:pPr algn="ctr"/>
            <a:r>
              <a:rPr lang="ru-RU" sz="1400" dirty="0" err="1" smtClean="0">
                <a:solidFill>
                  <a:prstClr val="black"/>
                </a:solidFill>
                <a:latin typeface="Roboto Slab"/>
              </a:rPr>
              <a:t>Сталинск</a:t>
            </a:r>
            <a:endParaRPr lang="ru-RU" sz="14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12430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2" name="Группа 11"/>
          <p:cNvGrpSpPr/>
          <p:nvPr/>
        </p:nvGrpSpPr>
        <p:grpSpPr>
          <a:xfrm>
            <a:off x="1072040" y="1550242"/>
            <a:ext cx="3218973" cy="1661159"/>
            <a:chOff x="843439" y="2138967"/>
            <a:chExt cx="3218973" cy="1661159"/>
          </a:xfrm>
        </p:grpSpPr>
        <p:sp>
          <p:nvSpPr>
            <p:cNvPr id="13" name="Прямоугольник 12"/>
            <p:cNvSpPr/>
            <p:nvPr/>
          </p:nvSpPr>
          <p:spPr>
            <a:xfrm>
              <a:off x="843439" y="2474442"/>
              <a:ext cx="3218973" cy="1325684"/>
            </a:xfrm>
            <a:prstGeom prst="rect">
              <a:avLst/>
            </a:prstGeom>
          </p:spPr>
          <p:txBody>
            <a:bodyPr wrap="square" lIns="0" tIns="0" rIns="0" bIns="0">
              <a:spAutoFit/>
            </a:bodyPr>
            <a:lstStyle/>
            <a:p>
              <a:pPr defTabSz="914377">
                <a:lnSpc>
                  <a:spcPct val="125000"/>
                </a:lnSpc>
              </a:pPr>
              <a:r>
                <a:rPr lang="ru-RU" sz="3600" b="1" dirty="0" smtClean="0">
                  <a:solidFill>
                    <a:prstClr val="black"/>
                  </a:solidFill>
                  <a:latin typeface="Roboto Slab"/>
                </a:rPr>
                <a:t>Ленинград и </a:t>
              </a:r>
              <a:r>
                <a:rPr lang="ru-RU" sz="3600" b="1" dirty="0">
                  <a:solidFill>
                    <a:prstClr val="black"/>
                  </a:solidFill>
                  <a:latin typeface="Roboto Slab"/>
                </a:rPr>
                <a:t>С</a:t>
              </a:r>
              <a:r>
                <a:rPr lang="ru-RU" sz="3600" b="1" dirty="0" smtClean="0">
                  <a:solidFill>
                    <a:prstClr val="black"/>
                  </a:solidFill>
                  <a:latin typeface="Roboto Slab"/>
                </a:rPr>
                <a:t>талинград</a:t>
              </a:r>
              <a:endParaRPr lang="ru-RU" sz="3600" b="1" dirty="0">
                <a:solidFill>
                  <a:prstClr val="black"/>
                </a:solidFill>
                <a:latin typeface="Roboto Slab"/>
              </a:endParaRP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20484" name="Picture 4" descr="ÐÐ°ÑÑÐ¸Ð½ÐºÐ¸ Ð¿Ð¾ Ð·Ð°Ð¿ÑÐ¾ÑÑ ÐÐ¾ÑÐ¾Ð´ ÐÐµÐ½Ð¸Ð½Ð° Ð¸ ÑÑÐ°Ð»Ð¸Ð½Ð°"/>
          <p:cNvPicPr>
            <a:picLocks noChangeAspect="1" noChangeArrowheads="1"/>
          </p:cNvPicPr>
          <p:nvPr/>
        </p:nvPicPr>
        <p:blipFill rotWithShape="1">
          <a:blip r:embed="rId3">
            <a:extLst>
              <a:ext uri="{28A0092B-C50C-407E-A947-70E740481C1C}">
                <a14:useLocalDpi xmlns:a14="http://schemas.microsoft.com/office/drawing/2010/main" val="0"/>
              </a:ext>
            </a:extLst>
          </a:blip>
          <a:srcRect l="6123" r="30700"/>
          <a:stretch/>
        </p:blipFill>
        <p:spPr bwMode="auto">
          <a:xfrm>
            <a:off x="4756195" y="1131069"/>
            <a:ext cx="3235193" cy="3219035"/>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81494244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1072040" y="1550242"/>
            <a:ext cx="3218973" cy="1661159"/>
            <a:chOff x="843439" y="2138967"/>
            <a:chExt cx="3218973" cy="1661159"/>
          </a:xfrm>
        </p:grpSpPr>
        <p:sp>
          <p:nvSpPr>
            <p:cNvPr id="13" name="Прямоугольник 12"/>
            <p:cNvSpPr/>
            <p:nvPr/>
          </p:nvSpPr>
          <p:spPr>
            <a:xfrm>
              <a:off x="843439" y="2474442"/>
              <a:ext cx="3218973" cy="1325684"/>
            </a:xfrm>
            <a:prstGeom prst="rect">
              <a:avLst/>
            </a:prstGeom>
          </p:spPr>
          <p:txBody>
            <a:bodyPr wrap="square" lIns="0" tIns="0" rIns="0" bIns="0">
              <a:spAutoFit/>
            </a:bodyPr>
            <a:lstStyle/>
            <a:p>
              <a:pPr defTabSz="914377">
                <a:lnSpc>
                  <a:spcPct val="125000"/>
                </a:lnSpc>
              </a:pPr>
              <a:r>
                <a:rPr lang="ru-RU" sz="3600" b="1" dirty="0" smtClean="0">
                  <a:solidFill>
                    <a:prstClr val="black"/>
                  </a:solidFill>
                  <a:latin typeface="Roboto Slab"/>
                </a:rPr>
                <a:t>Ленинград и </a:t>
              </a:r>
              <a:r>
                <a:rPr lang="ru-RU" sz="3600" b="1" dirty="0">
                  <a:solidFill>
                    <a:prstClr val="black"/>
                  </a:solidFill>
                  <a:latin typeface="Roboto Slab"/>
                </a:rPr>
                <a:t>С</a:t>
              </a:r>
              <a:r>
                <a:rPr lang="ru-RU" sz="3600" b="1" dirty="0" smtClean="0">
                  <a:solidFill>
                    <a:prstClr val="black"/>
                  </a:solidFill>
                  <a:latin typeface="Roboto Slab"/>
                </a:rPr>
                <a:t>талинград</a:t>
              </a:r>
              <a:endParaRPr lang="ru-RU" sz="3600" b="1" dirty="0">
                <a:solidFill>
                  <a:prstClr val="black"/>
                </a:solidFill>
                <a:latin typeface="Roboto Slab"/>
              </a:endParaRPr>
            </a:p>
          </p:txBody>
        </p:sp>
        <p:sp>
          <p:nvSpPr>
            <p:cNvPr id="16" name="TextBox 15"/>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17" name="Picture 4" descr="ÐÐ°ÑÑÐ¸Ð½ÐºÐ¸ Ð¿Ð¾ Ð·Ð°Ð¿ÑÐ¾ÑÑ ÐÐ¾ÑÐ¾Ð´ ÐÐµÐ½Ð¸Ð½Ð° Ð¸ ÑÑÐ°Ð»Ð¸Ð½Ð°"/>
          <p:cNvPicPr>
            <a:picLocks noChangeAspect="1" noChangeArrowheads="1"/>
          </p:cNvPicPr>
          <p:nvPr/>
        </p:nvPicPr>
        <p:blipFill rotWithShape="1">
          <a:blip r:embed="rId3">
            <a:extLst>
              <a:ext uri="{28A0092B-C50C-407E-A947-70E740481C1C}">
                <a14:useLocalDpi xmlns:a14="http://schemas.microsoft.com/office/drawing/2010/main" val="0"/>
              </a:ext>
            </a:extLst>
          </a:blip>
          <a:srcRect l="6123" r="30700"/>
          <a:stretch/>
        </p:blipFill>
        <p:spPr bwMode="auto">
          <a:xfrm>
            <a:off x="4756195" y="1131069"/>
            <a:ext cx="3235193" cy="3219035"/>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4" name="Скругленный прямоугольник 2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95364414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1166813"/>
            <a:ext cx="5473700" cy="822597"/>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О ком Евгений Евтушенко писал, что «одно из его творений было противовоздушной звуковой обороной родного города»?</a:t>
            </a:r>
          </a:p>
        </p:txBody>
      </p:sp>
      <p:sp>
        <p:nvSpPr>
          <p:cNvPr id="13" name="Скругленный прямоугольник 12">
            <a:hlinkClick r:id="rId3" action="ppaction://hlinksldjump"/>
          </p:cNvPr>
          <p:cNvSpPr/>
          <p:nvPr/>
        </p:nvSpPr>
        <p:spPr>
          <a:xfrm>
            <a:off x="358775" y="3359921"/>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prstClr val="black"/>
                </a:solidFill>
                <a:latin typeface="Roboto Slab"/>
              </a:rPr>
              <a:t>Сергей </a:t>
            </a:r>
            <a:endParaRPr lang="ru-RU" sz="1400" dirty="0" smtClean="0">
              <a:solidFill>
                <a:prstClr val="black"/>
              </a:solidFill>
              <a:latin typeface="Roboto Slab"/>
            </a:endParaRPr>
          </a:p>
          <a:p>
            <a:pPr algn="ctr"/>
            <a:r>
              <a:rPr lang="ru-RU" sz="1400" dirty="0" smtClean="0">
                <a:solidFill>
                  <a:prstClr val="black"/>
                </a:solidFill>
                <a:latin typeface="Roboto Slab"/>
              </a:rPr>
              <a:t>Прокофьев</a:t>
            </a:r>
            <a:endParaRPr lang="ru-RU" sz="1400" dirty="0">
              <a:solidFill>
                <a:prstClr val="black"/>
              </a:solidFill>
              <a:latin typeface="Roboto Slab"/>
            </a:endParaRPr>
          </a:p>
        </p:txBody>
      </p:sp>
      <p:sp>
        <p:nvSpPr>
          <p:cNvPr id="8" name="Скругленный прямоугольник 7">
            <a:hlinkClick r:id="rId3" action="ppaction://hlinksldjump"/>
          </p:cNvPr>
          <p:cNvSpPr/>
          <p:nvPr/>
        </p:nvSpPr>
        <p:spPr>
          <a:xfrm>
            <a:off x="3312475" y="4191599"/>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prstClr val="black"/>
                </a:solidFill>
                <a:latin typeface="Roboto Slab"/>
              </a:rPr>
              <a:t>Александр</a:t>
            </a:r>
          </a:p>
          <a:p>
            <a:pPr algn="ctr"/>
            <a:r>
              <a:rPr lang="ru-RU" sz="1400" dirty="0" smtClean="0">
                <a:solidFill>
                  <a:prstClr val="black"/>
                </a:solidFill>
                <a:latin typeface="Roboto Slab"/>
              </a:rPr>
              <a:t>Александров</a:t>
            </a:r>
            <a:endParaRPr lang="ru-RU" sz="1400" dirty="0">
              <a:solidFill>
                <a:prstClr val="black"/>
              </a:solidFill>
              <a:latin typeface="Roboto Slab"/>
            </a:endParaRPr>
          </a:p>
        </p:txBody>
      </p:sp>
      <p:sp>
        <p:nvSpPr>
          <p:cNvPr id="9" name="Скругленный прямоугольник 8">
            <a:hlinkClick r:id="rId4" action="ppaction://hlinksldjump"/>
          </p:cNvPr>
          <p:cNvSpPr/>
          <p:nvPr/>
        </p:nvSpPr>
        <p:spPr>
          <a:xfrm>
            <a:off x="3312475" y="3359921"/>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prstClr val="black"/>
                </a:solidFill>
                <a:latin typeface="Roboto Slab"/>
              </a:rPr>
              <a:t>Дмитрий </a:t>
            </a:r>
            <a:endParaRPr lang="ru-RU" sz="1400" dirty="0" smtClean="0">
              <a:solidFill>
                <a:prstClr val="black"/>
              </a:solidFill>
              <a:latin typeface="Roboto Slab"/>
            </a:endParaRPr>
          </a:p>
          <a:p>
            <a:pPr algn="ctr"/>
            <a:r>
              <a:rPr lang="ru-RU" sz="1400" dirty="0" smtClean="0">
                <a:solidFill>
                  <a:prstClr val="black"/>
                </a:solidFill>
                <a:latin typeface="Roboto Slab"/>
              </a:rPr>
              <a:t>Шостакович</a:t>
            </a:r>
            <a:endParaRPr lang="ru-RU" sz="1400" dirty="0">
              <a:solidFill>
                <a:prstClr val="black"/>
              </a:solidFill>
              <a:latin typeface="Roboto Slab"/>
            </a:endParaRPr>
          </a:p>
        </p:txBody>
      </p:sp>
      <p:sp>
        <p:nvSpPr>
          <p:cNvPr id="11" name="Скругленный прямоугольник 10">
            <a:hlinkClick r:id="rId3" action="ppaction://hlinksldjump"/>
          </p:cNvPr>
          <p:cNvSpPr/>
          <p:nvPr/>
        </p:nvSpPr>
        <p:spPr>
          <a:xfrm>
            <a:off x="358775" y="4191599"/>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prstClr val="black"/>
                </a:solidFill>
                <a:latin typeface="Roboto Slab"/>
              </a:rPr>
              <a:t>Тихон </a:t>
            </a:r>
          </a:p>
          <a:p>
            <a:pPr algn="ctr"/>
            <a:r>
              <a:rPr lang="ru-RU" sz="1400" dirty="0" smtClean="0">
                <a:solidFill>
                  <a:prstClr val="black"/>
                </a:solidFill>
                <a:latin typeface="Roboto Slab"/>
              </a:rPr>
              <a:t>Хренников</a:t>
            </a:r>
            <a:endParaRPr lang="ru-RU" sz="14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34194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2" name="Группа 1"/>
          <p:cNvGrpSpPr/>
          <p:nvPr/>
        </p:nvGrpSpPr>
        <p:grpSpPr>
          <a:xfrm>
            <a:off x="1072040" y="1550242"/>
            <a:ext cx="3218974" cy="2567969"/>
            <a:chOff x="1072039" y="2057764"/>
            <a:chExt cx="3218974" cy="2567969"/>
          </a:xfrm>
        </p:grpSpPr>
        <p:grpSp>
          <p:nvGrpSpPr>
            <p:cNvPr id="12" name="Группа 11"/>
            <p:cNvGrpSpPr/>
            <p:nvPr/>
          </p:nvGrpSpPr>
          <p:grpSpPr>
            <a:xfrm>
              <a:off x="1072039" y="2057764"/>
              <a:ext cx="3218973" cy="1366591"/>
              <a:chOff x="843439" y="2138967"/>
              <a:chExt cx="3218973" cy="1366591"/>
            </a:xfrm>
          </p:grpSpPr>
          <p:sp>
            <p:nvSpPr>
              <p:cNvPr id="13" name="Прямоугольник 12"/>
              <p:cNvSpPr/>
              <p:nvPr/>
            </p:nvSpPr>
            <p:spPr>
              <a:xfrm>
                <a:off x="843439" y="2474442"/>
                <a:ext cx="3218973" cy="1031116"/>
              </a:xfrm>
              <a:prstGeom prst="rect">
                <a:avLst/>
              </a:prstGeom>
            </p:spPr>
            <p:txBody>
              <a:bodyPr wrap="square" lIns="0" tIns="0" rIns="0" bIns="0">
                <a:spAutoFit/>
              </a:bodyPr>
              <a:lstStyle/>
              <a:p>
                <a:pPr defTabSz="914377">
                  <a:lnSpc>
                    <a:spcPct val="125000"/>
                  </a:lnSpc>
                </a:pPr>
                <a:r>
                  <a:rPr lang="ru-RU" sz="2800" b="1" dirty="0" smtClean="0">
                    <a:solidFill>
                      <a:prstClr val="black"/>
                    </a:solidFill>
                    <a:latin typeface="Roboto Slab"/>
                  </a:rPr>
                  <a:t>Дмитрий Шостакович</a:t>
                </a:r>
                <a:endParaRPr lang="ru-RU" sz="2800" b="1" dirty="0">
                  <a:solidFill>
                    <a:prstClr val="black"/>
                  </a:solidFill>
                  <a:latin typeface="Roboto Slab"/>
                </a:endParaRP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72040" y="3548515"/>
              <a:ext cx="3218973" cy="1077218"/>
            </a:xfrm>
            <a:prstGeom prst="rect">
              <a:avLst/>
            </a:prstGeom>
            <a:noFill/>
          </p:spPr>
          <p:txBody>
            <a:bodyPr wrap="square" lIns="0" tIns="0" rIns="0" bIns="0" rtlCol="0">
              <a:spAutoFit/>
            </a:bodyPr>
            <a:lstStyle/>
            <a:p>
              <a:pPr defTabSz="914377"/>
              <a:r>
                <a:rPr lang="ru-RU" sz="1400" dirty="0">
                  <a:solidFill>
                    <a:prstClr val="black"/>
                  </a:solidFill>
                  <a:latin typeface="Roboto Slab"/>
                </a:rPr>
                <a:t>Речь идёт о Симфонии № 7 «Ленинградской</a:t>
              </a:r>
              <a:r>
                <a:rPr lang="ru-RU" sz="1400" dirty="0" smtClean="0">
                  <a:solidFill>
                    <a:prstClr val="black"/>
                  </a:solidFill>
                  <a:latin typeface="Roboto Slab"/>
                </a:rPr>
                <a:t>» — </a:t>
              </a:r>
              <a:r>
                <a:rPr lang="ru-RU" sz="1400" dirty="0">
                  <a:solidFill>
                    <a:prstClr val="black"/>
                  </a:solidFill>
                  <a:latin typeface="Roboto Slab"/>
                </a:rPr>
                <a:t>симфонии Дмитрия Дмитриевича Шостаковича в 4 частях. Это одно из важнейших его произведений.</a:t>
              </a:r>
            </a:p>
          </p:txBody>
        </p:sp>
      </p:grpSp>
      <p:pic>
        <p:nvPicPr>
          <p:cNvPr id="22530" name="Picture 2" descr="ÐÐ°ÑÑÐ¸Ð½ÐºÐ¸ Ð¿Ð¾ Ð·Ð°Ð¿ÑÐ¾ÑÑ ÐÐ¼Ð¸ÑÑÐ¸Ð¹ Ð¨Ð¾ÑÑÐ°ÐºÐ¾Ð²Ð¸Ñ"/>
          <p:cNvPicPr>
            <a:picLocks noChangeAspect="1" noChangeArrowheads="1"/>
          </p:cNvPicPr>
          <p:nvPr/>
        </p:nvPicPr>
        <p:blipFill rotWithShape="1">
          <a:blip r:embed="rId3">
            <a:extLst>
              <a:ext uri="{28A0092B-C50C-407E-A947-70E740481C1C}">
                <a14:useLocalDpi xmlns:a14="http://schemas.microsoft.com/office/drawing/2010/main" val="0"/>
              </a:ext>
            </a:extLst>
          </a:blip>
          <a:srcRect l="21832"/>
          <a:stretch/>
        </p:blipFill>
        <p:spPr bwMode="auto">
          <a:xfrm>
            <a:off x="4756194" y="1131068"/>
            <a:ext cx="3235193" cy="3219035"/>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3075866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sp>
        <p:nvSpPr>
          <p:cNvPr id="14" name="Скругленный прямоугольник 13">
            <a:hlinkClick r:id="rId3"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prstClr val="white"/>
                </a:solidFill>
              </a:rPr>
              <a:t>Вернуться назад</a:t>
            </a:r>
            <a:endParaRPr lang="ru-RU" sz="1200" dirty="0">
              <a:solidFill>
                <a:prstClr val="white"/>
              </a:solidFill>
            </a:endParaRPr>
          </a:p>
        </p:txBody>
      </p:sp>
      <p:grpSp>
        <p:nvGrpSpPr>
          <p:cNvPr id="12" name="Группа 11"/>
          <p:cNvGrpSpPr/>
          <p:nvPr/>
        </p:nvGrpSpPr>
        <p:grpSpPr>
          <a:xfrm>
            <a:off x="1072040" y="1550242"/>
            <a:ext cx="3218974" cy="2567969"/>
            <a:chOff x="1072039" y="2057764"/>
            <a:chExt cx="3218974" cy="2567969"/>
          </a:xfrm>
        </p:grpSpPr>
        <p:grpSp>
          <p:nvGrpSpPr>
            <p:cNvPr id="13" name="Группа 12"/>
            <p:cNvGrpSpPr/>
            <p:nvPr/>
          </p:nvGrpSpPr>
          <p:grpSpPr>
            <a:xfrm>
              <a:off x="1072039" y="2057764"/>
              <a:ext cx="3218973" cy="1366591"/>
              <a:chOff x="843439" y="2138967"/>
              <a:chExt cx="3218973" cy="1366591"/>
            </a:xfrm>
          </p:grpSpPr>
          <p:sp>
            <p:nvSpPr>
              <p:cNvPr id="17" name="Прямоугольник 16"/>
              <p:cNvSpPr/>
              <p:nvPr/>
            </p:nvSpPr>
            <p:spPr>
              <a:xfrm>
                <a:off x="843439" y="2474442"/>
                <a:ext cx="3218973" cy="1031116"/>
              </a:xfrm>
              <a:prstGeom prst="rect">
                <a:avLst/>
              </a:prstGeom>
            </p:spPr>
            <p:txBody>
              <a:bodyPr wrap="square" lIns="0" tIns="0" rIns="0" bIns="0">
                <a:spAutoFit/>
              </a:bodyPr>
              <a:lstStyle/>
              <a:p>
                <a:pPr defTabSz="914377">
                  <a:lnSpc>
                    <a:spcPct val="125000"/>
                  </a:lnSpc>
                </a:pPr>
                <a:r>
                  <a:rPr lang="ru-RU" sz="2800" b="1" dirty="0" smtClean="0">
                    <a:solidFill>
                      <a:prstClr val="black"/>
                    </a:solidFill>
                    <a:latin typeface="Roboto Slab"/>
                  </a:rPr>
                  <a:t>Дмитрий Шостакович</a:t>
                </a:r>
                <a:endParaRPr lang="ru-RU" sz="2800" b="1" dirty="0">
                  <a:solidFill>
                    <a:prstClr val="black"/>
                  </a:solidFill>
                  <a:latin typeface="Roboto Slab"/>
                </a:endParaRPr>
              </a:p>
            </p:txBody>
          </p:sp>
          <p:sp>
            <p:nvSpPr>
              <p:cNvPr id="24" name="TextBox 2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TextBox 15"/>
            <p:cNvSpPr txBox="1"/>
            <p:nvPr/>
          </p:nvSpPr>
          <p:spPr>
            <a:xfrm>
              <a:off x="1072040" y="3548515"/>
              <a:ext cx="3218973" cy="1077218"/>
            </a:xfrm>
            <a:prstGeom prst="rect">
              <a:avLst/>
            </a:prstGeom>
            <a:noFill/>
          </p:spPr>
          <p:txBody>
            <a:bodyPr wrap="square" lIns="0" tIns="0" rIns="0" bIns="0" rtlCol="0">
              <a:spAutoFit/>
            </a:bodyPr>
            <a:lstStyle/>
            <a:p>
              <a:pPr defTabSz="914377"/>
              <a:r>
                <a:rPr lang="ru-RU" sz="1400" dirty="0">
                  <a:solidFill>
                    <a:prstClr val="black"/>
                  </a:solidFill>
                  <a:latin typeface="Roboto Slab"/>
                </a:rPr>
                <a:t>Речь идёт о Симфонии № 7 «Ленинградской</a:t>
              </a:r>
              <a:r>
                <a:rPr lang="ru-RU" sz="1400" dirty="0" smtClean="0">
                  <a:solidFill>
                    <a:prstClr val="black"/>
                  </a:solidFill>
                  <a:latin typeface="Roboto Slab"/>
                </a:rPr>
                <a:t>» — </a:t>
              </a:r>
              <a:r>
                <a:rPr lang="ru-RU" sz="1400" dirty="0">
                  <a:solidFill>
                    <a:prstClr val="black"/>
                  </a:solidFill>
                  <a:latin typeface="Roboto Slab"/>
                </a:rPr>
                <a:t>симфонии Дмитрия Дмитриевича Шостаковича в 4 частях. Это одно из важнейших его произведений.</a:t>
              </a:r>
            </a:p>
          </p:txBody>
        </p:sp>
      </p:grpSp>
      <p:pic>
        <p:nvPicPr>
          <p:cNvPr id="25" name="Picture 2" descr="ÐÐ°ÑÑÐ¸Ð½ÐºÐ¸ Ð¿Ð¾ Ð·Ð°Ð¿ÑÐ¾ÑÑ ÐÐ¼Ð¸ÑÑÐ¸Ð¹ Ð¨Ð¾ÑÑÐ°ÐºÐ¾Ð²Ð¸Ñ"/>
          <p:cNvPicPr>
            <a:picLocks noChangeAspect="1" noChangeArrowheads="1"/>
          </p:cNvPicPr>
          <p:nvPr/>
        </p:nvPicPr>
        <p:blipFill rotWithShape="1">
          <a:blip r:embed="rId4">
            <a:extLst>
              <a:ext uri="{28A0092B-C50C-407E-A947-70E740481C1C}">
                <a14:useLocalDpi xmlns:a14="http://schemas.microsoft.com/office/drawing/2010/main" val="0"/>
              </a:ext>
            </a:extLst>
          </a:blip>
          <a:srcRect l="21832"/>
          <a:stretch/>
        </p:blipFill>
        <p:spPr bwMode="auto">
          <a:xfrm>
            <a:off x="4756194" y="1131068"/>
            <a:ext cx="3235193" cy="3219035"/>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664767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970038"/>
            <a:ext cx="5473700" cy="2226187"/>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Парад Победы в Москве 24 июня 1945 г. был для маршала Жукова уже вторым Парадом Победы. Первый он принимал сразу по окончании штурма Берлина. И делал это, разумеется, в соответствии с советским Уставом и к неудовольствию американцев. А какое именно требование </a:t>
            </a:r>
            <a:r>
              <a:rPr lang="ru-RU" sz="1600" dirty="0" smtClean="0">
                <a:solidFill>
                  <a:prstClr val="black"/>
                </a:solidFill>
                <a:latin typeface="Roboto Slab"/>
              </a:rPr>
              <a:t>Устава </a:t>
            </a:r>
            <a:r>
              <a:rPr lang="ru-RU" sz="1600" dirty="0">
                <a:solidFill>
                  <a:prstClr val="black"/>
                </a:solidFill>
                <a:latin typeface="Roboto Slab"/>
              </a:rPr>
              <a:t>дало американским военным корреспондентам повод обозвать Жукова «циркачом»?</a:t>
            </a:r>
          </a:p>
        </p:txBody>
      </p:sp>
      <p:sp>
        <p:nvSpPr>
          <p:cNvPr id="13" name="Скругленный прямоугольник 12">
            <a:hlinkClick r:id="rId3" action="ppaction://hlinksldjump"/>
          </p:cNvPr>
          <p:cNvSpPr/>
          <p:nvPr/>
        </p:nvSpPr>
        <p:spPr>
          <a:xfrm>
            <a:off x="358775" y="3359921"/>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prstClr val="black"/>
                </a:solidFill>
                <a:latin typeface="Roboto Slab"/>
              </a:rPr>
              <a:t>Принимать парад верхом на коне</a:t>
            </a:r>
          </a:p>
        </p:txBody>
      </p:sp>
      <p:sp>
        <p:nvSpPr>
          <p:cNvPr id="8" name="Скругленный прямоугольник 7">
            <a:hlinkClick r:id="rId4" action="ppaction://hlinksldjump"/>
          </p:cNvPr>
          <p:cNvSpPr/>
          <p:nvPr/>
        </p:nvSpPr>
        <p:spPr>
          <a:xfrm>
            <a:off x="3312475" y="4191599"/>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prstClr val="black"/>
                </a:solidFill>
                <a:latin typeface="Roboto Slab"/>
              </a:rPr>
              <a:t>Принимать парад </a:t>
            </a:r>
            <a:r>
              <a:rPr lang="ru-RU" sz="1400" dirty="0" smtClean="0">
                <a:solidFill>
                  <a:prstClr val="black"/>
                </a:solidFill>
                <a:latin typeface="Roboto Slab"/>
              </a:rPr>
              <a:t>возле цирка</a:t>
            </a:r>
            <a:endParaRPr lang="ru-RU" sz="1400" dirty="0">
              <a:solidFill>
                <a:prstClr val="black"/>
              </a:solidFill>
              <a:latin typeface="Roboto Slab"/>
            </a:endParaRPr>
          </a:p>
        </p:txBody>
      </p:sp>
      <p:sp>
        <p:nvSpPr>
          <p:cNvPr id="9" name="Скругленный прямоугольник 8">
            <a:hlinkClick r:id="rId4" action="ppaction://hlinksldjump"/>
          </p:cNvPr>
          <p:cNvSpPr/>
          <p:nvPr/>
        </p:nvSpPr>
        <p:spPr>
          <a:xfrm>
            <a:off x="3312475" y="3359921"/>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prstClr val="black"/>
                </a:solidFill>
                <a:latin typeface="Roboto Slab"/>
              </a:rPr>
              <a:t>Принимать </a:t>
            </a:r>
            <a:r>
              <a:rPr lang="ru-RU" sz="1400" dirty="0" smtClean="0">
                <a:solidFill>
                  <a:prstClr val="black"/>
                </a:solidFill>
                <a:latin typeface="Roboto Slab"/>
              </a:rPr>
              <a:t>парад, </a:t>
            </a:r>
            <a:r>
              <a:rPr lang="ru-RU" sz="1400" dirty="0" smtClean="0">
                <a:solidFill>
                  <a:prstClr val="black"/>
                </a:solidFill>
                <a:latin typeface="Roboto Slab"/>
              </a:rPr>
              <a:t>когда захочется</a:t>
            </a:r>
            <a:endParaRPr lang="ru-RU" sz="1400" dirty="0">
              <a:solidFill>
                <a:prstClr val="black"/>
              </a:solidFill>
              <a:latin typeface="Roboto Slab"/>
            </a:endParaRPr>
          </a:p>
        </p:txBody>
      </p:sp>
      <p:sp>
        <p:nvSpPr>
          <p:cNvPr id="11" name="Скругленный прямоугольник 10">
            <a:hlinkClick r:id="rId4" action="ppaction://hlinksldjump"/>
          </p:cNvPr>
          <p:cNvSpPr/>
          <p:nvPr/>
        </p:nvSpPr>
        <p:spPr>
          <a:xfrm>
            <a:off x="358775" y="4191599"/>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a:solidFill>
                  <a:prstClr val="black"/>
                </a:solidFill>
                <a:latin typeface="Roboto Slab"/>
              </a:rPr>
              <a:t>Принимать парад </a:t>
            </a:r>
            <a:r>
              <a:rPr lang="ru-RU" sz="1400" dirty="0" smtClean="0">
                <a:solidFill>
                  <a:prstClr val="black"/>
                </a:solidFill>
                <a:latin typeface="Roboto Slab"/>
              </a:rPr>
              <a:t>в полевой форме</a:t>
            </a:r>
            <a:endParaRPr lang="ru-RU" sz="14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82030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2" name="Группа 1"/>
          <p:cNvGrpSpPr/>
          <p:nvPr/>
        </p:nvGrpSpPr>
        <p:grpSpPr>
          <a:xfrm>
            <a:off x="1072038" y="1744192"/>
            <a:ext cx="3218974" cy="1992785"/>
            <a:chOff x="1072038" y="2057764"/>
            <a:chExt cx="3218974" cy="1992785"/>
          </a:xfrm>
        </p:grpSpPr>
        <p:grpSp>
          <p:nvGrpSpPr>
            <p:cNvPr id="12" name="Группа 11"/>
            <p:cNvGrpSpPr/>
            <p:nvPr/>
          </p:nvGrpSpPr>
          <p:grpSpPr>
            <a:xfrm>
              <a:off x="1072039" y="2057764"/>
              <a:ext cx="3218973" cy="1219307"/>
              <a:chOff x="843439" y="2138967"/>
              <a:chExt cx="3218973" cy="1219307"/>
            </a:xfrm>
          </p:grpSpPr>
          <p:sp>
            <p:nvSpPr>
              <p:cNvPr id="13" name="Прямоугольник 12"/>
              <p:cNvSpPr/>
              <p:nvPr/>
            </p:nvSpPr>
            <p:spPr>
              <a:xfrm>
                <a:off x="843439" y="2474442"/>
                <a:ext cx="3218973" cy="883832"/>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Принимать парад верхом на коне</a:t>
                </a: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72038" y="3404218"/>
              <a:ext cx="3218973" cy="646331"/>
            </a:xfrm>
            <a:prstGeom prst="rect">
              <a:avLst/>
            </a:prstGeom>
            <a:noFill/>
          </p:spPr>
          <p:txBody>
            <a:bodyPr wrap="square" lIns="0" tIns="0" rIns="0" bIns="0" rtlCol="0">
              <a:spAutoFit/>
            </a:bodyPr>
            <a:lstStyle/>
            <a:p>
              <a:pPr defTabSz="914377"/>
              <a:r>
                <a:rPr lang="ru-RU" sz="1400" dirty="0" smtClean="0">
                  <a:solidFill>
                    <a:prstClr val="black"/>
                  </a:solidFill>
                  <a:latin typeface="Roboto Slab"/>
                </a:rPr>
                <a:t>По </a:t>
              </a:r>
              <a:r>
                <a:rPr lang="ru-RU" sz="1400" dirty="0">
                  <a:solidFill>
                    <a:prstClr val="black"/>
                  </a:solidFill>
                  <a:latin typeface="Roboto Slab"/>
                </a:rPr>
                <a:t>Уставу </a:t>
              </a:r>
              <a:r>
                <a:rPr lang="ru-RU" sz="1400" dirty="0" smtClean="0">
                  <a:solidFill>
                    <a:prstClr val="black"/>
                  </a:solidFill>
                  <a:latin typeface="Roboto Slab"/>
                </a:rPr>
                <a:t>армии США </a:t>
              </a:r>
              <a:r>
                <a:rPr lang="ru-RU" sz="1400" dirty="0">
                  <a:solidFill>
                    <a:prstClr val="black"/>
                  </a:solidFill>
                  <a:latin typeface="Roboto Slab"/>
                </a:rPr>
                <a:t>парад </a:t>
              </a:r>
              <a:r>
                <a:rPr lang="ru-RU" sz="1400" dirty="0" smtClean="0">
                  <a:solidFill>
                    <a:prstClr val="black"/>
                  </a:solidFill>
                  <a:latin typeface="Roboto Slab"/>
                </a:rPr>
                <a:t>принимают, </a:t>
              </a:r>
              <a:r>
                <a:rPr lang="ru-RU" sz="1400" dirty="0">
                  <a:solidFill>
                    <a:prstClr val="black"/>
                  </a:solidFill>
                  <a:latin typeface="Roboto Slab"/>
                </a:rPr>
                <a:t>находясь в автомобиле.</a:t>
              </a:r>
            </a:p>
          </p:txBody>
        </p:sp>
      </p:grpSp>
      <p:pic>
        <p:nvPicPr>
          <p:cNvPr id="26626" name="Picture 2" descr="ÐÐ°ÑÑÐ¸Ð½ÐºÐ¸ Ð¿Ð¾ Ð·Ð°Ð¿ÑÐ¾ÑÑ ÐÑÐºÐ¾Ð² Ð² ÐÐµÑÐ»Ð¸Ð½Ðµ"/>
          <p:cNvPicPr>
            <a:picLocks noChangeAspect="1" noChangeArrowheads="1"/>
          </p:cNvPicPr>
          <p:nvPr/>
        </p:nvPicPr>
        <p:blipFill rotWithShape="1">
          <a:blip r:embed="rId3">
            <a:extLst>
              <a:ext uri="{28A0092B-C50C-407E-A947-70E740481C1C}">
                <a14:useLocalDpi xmlns:a14="http://schemas.microsoft.com/office/drawing/2010/main" val="0"/>
              </a:ext>
            </a:extLst>
          </a:blip>
          <a:srcRect l="4523" r="16030"/>
          <a:stretch/>
        </p:blipFill>
        <p:spPr bwMode="auto">
          <a:xfrm>
            <a:off x="4756194" y="1131069"/>
            <a:ext cx="3235193" cy="3219034"/>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92385924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8" name="Группа 17"/>
          <p:cNvGrpSpPr/>
          <p:nvPr/>
        </p:nvGrpSpPr>
        <p:grpSpPr>
          <a:xfrm>
            <a:off x="1072038" y="1744192"/>
            <a:ext cx="3218974" cy="1992785"/>
            <a:chOff x="1072038" y="2057764"/>
            <a:chExt cx="3218974" cy="1992785"/>
          </a:xfrm>
        </p:grpSpPr>
        <p:grpSp>
          <p:nvGrpSpPr>
            <p:cNvPr id="19" name="Группа 18"/>
            <p:cNvGrpSpPr/>
            <p:nvPr/>
          </p:nvGrpSpPr>
          <p:grpSpPr>
            <a:xfrm>
              <a:off x="1072039" y="2057764"/>
              <a:ext cx="3218973" cy="1219307"/>
              <a:chOff x="843439" y="2138967"/>
              <a:chExt cx="3218973" cy="1219307"/>
            </a:xfrm>
          </p:grpSpPr>
          <p:sp>
            <p:nvSpPr>
              <p:cNvPr id="21" name="Прямоугольник 20"/>
              <p:cNvSpPr/>
              <p:nvPr/>
            </p:nvSpPr>
            <p:spPr>
              <a:xfrm>
                <a:off x="843439" y="2474442"/>
                <a:ext cx="3218973" cy="883832"/>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Принимать парад верхом на коне</a:t>
                </a: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8" y="3404218"/>
              <a:ext cx="3218973" cy="646331"/>
            </a:xfrm>
            <a:prstGeom prst="rect">
              <a:avLst/>
            </a:prstGeom>
            <a:noFill/>
          </p:spPr>
          <p:txBody>
            <a:bodyPr wrap="square" lIns="0" tIns="0" rIns="0" bIns="0" rtlCol="0">
              <a:spAutoFit/>
            </a:bodyPr>
            <a:lstStyle/>
            <a:p>
              <a:pPr defTabSz="914377"/>
              <a:r>
                <a:rPr lang="ru-RU" sz="1400" dirty="0" smtClean="0">
                  <a:solidFill>
                    <a:prstClr val="black"/>
                  </a:solidFill>
                  <a:latin typeface="Roboto Slab"/>
                </a:rPr>
                <a:t>По </a:t>
              </a:r>
              <a:r>
                <a:rPr lang="ru-RU" sz="1400" dirty="0">
                  <a:solidFill>
                    <a:prstClr val="black"/>
                  </a:solidFill>
                  <a:latin typeface="Roboto Slab"/>
                </a:rPr>
                <a:t>Уставу </a:t>
              </a:r>
              <a:r>
                <a:rPr lang="ru-RU" sz="1400" dirty="0" smtClean="0">
                  <a:solidFill>
                    <a:prstClr val="black"/>
                  </a:solidFill>
                  <a:latin typeface="Roboto Slab"/>
                </a:rPr>
                <a:t>армии США </a:t>
              </a:r>
              <a:r>
                <a:rPr lang="ru-RU" sz="1400" dirty="0">
                  <a:solidFill>
                    <a:prstClr val="black"/>
                  </a:solidFill>
                  <a:latin typeface="Roboto Slab"/>
                </a:rPr>
                <a:t>парад </a:t>
              </a:r>
              <a:r>
                <a:rPr lang="ru-RU" sz="1400" dirty="0" smtClean="0">
                  <a:solidFill>
                    <a:prstClr val="black"/>
                  </a:solidFill>
                  <a:latin typeface="Roboto Slab"/>
                </a:rPr>
                <a:t>принимают, </a:t>
              </a:r>
              <a:r>
                <a:rPr lang="ru-RU" sz="1400" dirty="0">
                  <a:solidFill>
                    <a:prstClr val="black"/>
                  </a:solidFill>
                  <a:latin typeface="Roboto Slab"/>
                </a:rPr>
                <a:t>находясь в автомобиле.</a:t>
              </a:r>
            </a:p>
          </p:txBody>
        </p:sp>
      </p:grpSp>
      <p:pic>
        <p:nvPicPr>
          <p:cNvPr id="23" name="Picture 2" descr="ÐÐ°ÑÑÐ¸Ð½ÐºÐ¸ Ð¿Ð¾ Ð·Ð°Ð¿ÑÐ¾ÑÑ ÐÑÐºÐ¾Ð² Ð² ÐÐµÑÐ»Ð¸Ð½Ðµ"/>
          <p:cNvPicPr>
            <a:picLocks noChangeAspect="1" noChangeArrowheads="1"/>
          </p:cNvPicPr>
          <p:nvPr/>
        </p:nvPicPr>
        <p:blipFill rotWithShape="1">
          <a:blip r:embed="rId3">
            <a:extLst>
              <a:ext uri="{28A0092B-C50C-407E-A947-70E740481C1C}">
                <a14:useLocalDpi xmlns:a14="http://schemas.microsoft.com/office/drawing/2010/main" val="0"/>
              </a:ext>
            </a:extLst>
          </a:blip>
          <a:srcRect l="4523" r="16030"/>
          <a:stretch/>
        </p:blipFill>
        <p:spPr bwMode="auto">
          <a:xfrm>
            <a:off x="4756194" y="1131069"/>
            <a:ext cx="3235193" cy="3219034"/>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28702500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970038"/>
            <a:ext cx="5473700" cy="1384033"/>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Герой Советского Союза Григорий </a:t>
            </a:r>
            <a:r>
              <a:rPr lang="ru-RU" sz="1600" dirty="0" err="1">
                <a:solidFill>
                  <a:prstClr val="black"/>
                </a:solidFill>
                <a:latin typeface="Roboto Slab"/>
              </a:rPr>
              <a:t>Пэнэжко</a:t>
            </a:r>
            <a:r>
              <a:rPr lang="ru-RU" sz="1600" dirty="0">
                <a:solidFill>
                  <a:prstClr val="black"/>
                </a:solidFill>
                <a:latin typeface="Roboto Slab"/>
              </a:rPr>
              <a:t> дал обет не делать нечто до полной победы над Германией в Великой Отечественной войне. В итоге он сдержал своё обещание и сделал это только после Парада Победы. А в чём состоял этот обет?</a:t>
            </a:r>
          </a:p>
        </p:txBody>
      </p:sp>
      <p:sp>
        <p:nvSpPr>
          <p:cNvPr id="13" name="Скругленный прямоугольник 12">
            <a:hlinkClick r:id="rId3" action="ppaction://hlinksldjump"/>
          </p:cNvPr>
          <p:cNvSpPr/>
          <p:nvPr/>
        </p:nvSpPr>
        <p:spPr>
          <a:xfrm>
            <a:off x="358775" y="3462076"/>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Не есть мясо</a:t>
            </a:r>
            <a:endParaRPr lang="ru-RU" sz="1600" dirty="0">
              <a:solidFill>
                <a:prstClr val="black"/>
              </a:solidFill>
              <a:latin typeface="Roboto Slab"/>
            </a:endParaRPr>
          </a:p>
        </p:txBody>
      </p:sp>
      <p:sp>
        <p:nvSpPr>
          <p:cNvPr id="8" name="Скругленный прямоугольник 7">
            <a:hlinkClick r:id="rId3"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Не пить алкоголь</a:t>
            </a:r>
            <a:endParaRPr lang="ru-RU" sz="1600" dirty="0">
              <a:solidFill>
                <a:prstClr val="black"/>
              </a:solidFill>
              <a:latin typeface="Roboto Slab"/>
            </a:endParaRPr>
          </a:p>
        </p:txBody>
      </p:sp>
      <p:sp>
        <p:nvSpPr>
          <p:cNvPr id="9" name="Скругленный прямоугольник 8">
            <a:hlinkClick r:id="rId3" action="ppaction://hlinksldjump"/>
          </p:cNvPr>
          <p:cNvSpPr/>
          <p:nvPr/>
        </p:nvSpPr>
        <p:spPr>
          <a:xfrm>
            <a:off x="3312475" y="3462076"/>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Не стричь волосы</a:t>
            </a:r>
            <a:endParaRPr lang="ru-RU" sz="1600" dirty="0">
              <a:solidFill>
                <a:prstClr val="black"/>
              </a:solidFill>
              <a:latin typeface="Roboto Slab"/>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Не брить бороду</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13308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2" name="Группа 1"/>
          <p:cNvGrpSpPr/>
          <p:nvPr/>
        </p:nvGrpSpPr>
        <p:grpSpPr>
          <a:xfrm>
            <a:off x="316146" y="881314"/>
            <a:ext cx="5008550" cy="3468790"/>
            <a:chOff x="1072037" y="2057764"/>
            <a:chExt cx="5008550" cy="3468790"/>
          </a:xfrm>
        </p:grpSpPr>
        <p:grpSp>
          <p:nvGrpSpPr>
            <p:cNvPr id="12" name="Группа 11"/>
            <p:cNvGrpSpPr/>
            <p:nvPr/>
          </p:nvGrpSpPr>
          <p:grpSpPr>
            <a:xfrm>
              <a:off x="1072039" y="2057764"/>
              <a:ext cx="3218973" cy="757642"/>
              <a:chOff x="843439" y="2138967"/>
              <a:chExt cx="3218973" cy="757642"/>
            </a:xfrm>
          </p:grpSpPr>
          <p:sp>
            <p:nvSpPr>
              <p:cNvPr id="13" name="Прямоугольник 12"/>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Не брить бороду</a:t>
                </a:r>
              </a:p>
            </p:txBody>
          </p:sp>
          <p:sp>
            <p:nvSpPr>
              <p:cNvPr id="14" name="TextBox 1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9" name="TextBox 18"/>
            <p:cNvSpPr txBox="1"/>
            <p:nvPr/>
          </p:nvSpPr>
          <p:spPr>
            <a:xfrm>
              <a:off x="1072037" y="2941231"/>
              <a:ext cx="5008550" cy="2585323"/>
            </a:xfrm>
            <a:prstGeom prst="rect">
              <a:avLst/>
            </a:prstGeom>
            <a:noFill/>
          </p:spPr>
          <p:txBody>
            <a:bodyPr wrap="square" lIns="0" tIns="0" rIns="0" bIns="0" rtlCol="0">
              <a:spAutoFit/>
            </a:bodyPr>
            <a:lstStyle/>
            <a:p>
              <a:pPr defTabSz="914377"/>
              <a:r>
                <a:rPr lang="ru-RU" sz="1400" dirty="0" smtClean="0">
                  <a:solidFill>
                    <a:prstClr val="black"/>
                  </a:solidFill>
                  <a:latin typeface="Roboto Slab"/>
                </a:rPr>
                <a:t>В </a:t>
              </a:r>
              <a:r>
                <a:rPr lang="ru-RU" sz="1400" dirty="0">
                  <a:solidFill>
                    <a:prstClr val="black"/>
                  </a:solidFill>
                  <a:latin typeface="Roboto Slab"/>
                </a:rPr>
                <a:t>начале войны Григорий Иванович дал обет не бриться до полной победы над Германией. В результате к концу войны у него отросла огромная чёрная борода. К ней Григорий Иванович уже привык и сбривать не торопился. 24 июня 1945 года он с группой своих боевых товарищей присутствовал на Параде Победы, во время которого ему не преминули напомнить о некогда данном обещании. По окончании торжественного мероприятия, посетив парикмахерскую гостиницы «Москва», Григорий Иванович сбрил бороду, которую его однополчане тут же растащили на сувениры.</a:t>
              </a:r>
            </a:p>
          </p:txBody>
        </p:sp>
      </p:grpSp>
      <p:pic>
        <p:nvPicPr>
          <p:cNvPr id="28674" name="Picture 2" descr="https://cs8.pikabu.ru/post_img/2016/05/09/12/146282672415781054.jpg"/>
          <p:cNvPicPr>
            <a:picLocks noChangeAspect="1" noChangeArrowheads="1"/>
          </p:cNvPicPr>
          <p:nvPr/>
        </p:nvPicPr>
        <p:blipFill rotWithShape="1">
          <a:blip r:embed="rId3">
            <a:extLst>
              <a:ext uri="{28A0092B-C50C-407E-A947-70E740481C1C}">
                <a14:useLocalDpi xmlns:a14="http://schemas.microsoft.com/office/drawing/2010/main" val="0"/>
              </a:ext>
            </a:extLst>
          </a:blip>
          <a:srcRect t="8614" b="25560"/>
          <a:stretch/>
        </p:blipFill>
        <p:spPr bwMode="auto">
          <a:xfrm>
            <a:off x="5415951" y="881315"/>
            <a:ext cx="3223225" cy="320257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7" name="Скругленный прямоугольник 1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11446247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316146" y="881314"/>
            <a:ext cx="5008550" cy="3468790"/>
            <a:chOff x="1072037" y="2057764"/>
            <a:chExt cx="5008550" cy="3468790"/>
          </a:xfrm>
        </p:grpSpPr>
        <p:grpSp>
          <p:nvGrpSpPr>
            <p:cNvPr id="13" name="Группа 12"/>
            <p:cNvGrpSpPr/>
            <p:nvPr/>
          </p:nvGrpSpPr>
          <p:grpSpPr>
            <a:xfrm>
              <a:off x="1072039" y="2057764"/>
              <a:ext cx="3218973" cy="757642"/>
              <a:chOff x="843439" y="2138967"/>
              <a:chExt cx="3218973" cy="757642"/>
            </a:xfrm>
          </p:grpSpPr>
          <p:sp>
            <p:nvSpPr>
              <p:cNvPr id="17" name="Прямоугольник 16"/>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Не брить бороду</a:t>
                </a:r>
              </a:p>
            </p:txBody>
          </p:sp>
          <p:sp>
            <p:nvSpPr>
              <p:cNvPr id="24" name="TextBox 2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TextBox 15"/>
            <p:cNvSpPr txBox="1"/>
            <p:nvPr/>
          </p:nvSpPr>
          <p:spPr>
            <a:xfrm>
              <a:off x="1072037" y="2941231"/>
              <a:ext cx="5008550" cy="2585323"/>
            </a:xfrm>
            <a:prstGeom prst="rect">
              <a:avLst/>
            </a:prstGeom>
            <a:noFill/>
          </p:spPr>
          <p:txBody>
            <a:bodyPr wrap="square" lIns="0" tIns="0" rIns="0" bIns="0" rtlCol="0">
              <a:spAutoFit/>
            </a:bodyPr>
            <a:lstStyle/>
            <a:p>
              <a:pPr defTabSz="914377"/>
              <a:r>
                <a:rPr lang="ru-RU" sz="1400" dirty="0" smtClean="0">
                  <a:solidFill>
                    <a:prstClr val="black"/>
                  </a:solidFill>
                  <a:latin typeface="Roboto Slab"/>
                </a:rPr>
                <a:t>В </a:t>
              </a:r>
              <a:r>
                <a:rPr lang="ru-RU" sz="1400" dirty="0">
                  <a:solidFill>
                    <a:prstClr val="black"/>
                  </a:solidFill>
                  <a:latin typeface="Roboto Slab"/>
                </a:rPr>
                <a:t>начале войны Григорий Иванович дал обет не бриться до полной победы над Германией. В результате к концу войны у него отросла огромная чёрная борода. К ней Григорий Иванович уже привык и сбривать не торопился. 24 июня 1945 года он с группой своих боевых товарищей присутствовал на Параде Победы, во время которого ему не преминули напомнить о некогда данном обещании. По окончании торжественного мероприятия, посетив парикмахерскую гостиницы «Москва», Григорий Иванович сбрил бороду, которую его однополчане тут же растащили на сувениры.</a:t>
              </a:r>
            </a:p>
          </p:txBody>
        </p:sp>
      </p:grpSp>
      <p:pic>
        <p:nvPicPr>
          <p:cNvPr id="25" name="Picture 2" descr="https://cs8.pikabu.ru/post_img/2016/05/09/12/146282672415781054.jpg"/>
          <p:cNvPicPr>
            <a:picLocks noChangeAspect="1" noChangeArrowheads="1"/>
          </p:cNvPicPr>
          <p:nvPr/>
        </p:nvPicPr>
        <p:blipFill rotWithShape="1">
          <a:blip r:embed="rId3">
            <a:extLst>
              <a:ext uri="{28A0092B-C50C-407E-A947-70E740481C1C}">
                <a14:useLocalDpi xmlns:a14="http://schemas.microsoft.com/office/drawing/2010/main" val="0"/>
              </a:ext>
            </a:extLst>
          </a:blip>
          <a:srcRect t="8614" b="25560"/>
          <a:stretch/>
        </p:blipFill>
        <p:spPr bwMode="auto">
          <a:xfrm>
            <a:off x="5415951" y="881315"/>
            <a:ext cx="3223225" cy="320257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09600292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970038"/>
            <a:ext cx="5473700" cy="2226187"/>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Во время Великой Отечественной войны многие из людей, обладающих определёнными навыками, с огромными трудностями и риском для жизни добирались до золота, но не с целью добыть его для нужд фронта, а наоборот, — с целью тщательно его скрыть. Догадавшись, где именно находилось это золото, ответьте, представителями какого вида спорта чаще всего были упомянутые люди?</a:t>
            </a:r>
          </a:p>
        </p:txBody>
      </p:sp>
      <p:sp>
        <p:nvSpPr>
          <p:cNvPr id="13" name="Скругленный прямоугольник 12">
            <a:hlinkClick r:id="rId3" action="ppaction://hlinksldjump"/>
          </p:cNvPr>
          <p:cNvSpPr/>
          <p:nvPr/>
        </p:nvSpPr>
        <p:spPr>
          <a:xfrm>
            <a:off x="358775" y="3462076"/>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Альпинизм</a:t>
            </a:r>
            <a:endParaRPr lang="ru-RU" sz="1600" dirty="0">
              <a:solidFill>
                <a:prstClr val="black"/>
              </a:solidFill>
              <a:latin typeface="Roboto Slab"/>
            </a:endParaRP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Фехтование</a:t>
            </a:r>
            <a:endParaRPr lang="ru-RU" sz="1600" dirty="0">
              <a:solidFill>
                <a:prstClr val="black"/>
              </a:solidFill>
              <a:latin typeface="Roboto Slab"/>
            </a:endParaRPr>
          </a:p>
        </p:txBody>
      </p:sp>
      <p:sp>
        <p:nvSpPr>
          <p:cNvPr id="9" name="Скругленный прямоугольник 8">
            <a:hlinkClick r:id="rId4" action="ppaction://hlinksldjump"/>
          </p:cNvPr>
          <p:cNvSpPr/>
          <p:nvPr/>
        </p:nvSpPr>
        <p:spPr>
          <a:xfrm>
            <a:off x="3312475" y="3462076"/>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Футбол</a:t>
            </a:r>
            <a:endParaRPr lang="ru-RU" sz="1600" dirty="0">
              <a:solidFill>
                <a:prstClr val="black"/>
              </a:solidFill>
              <a:latin typeface="Roboto Slab"/>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Гребля</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21033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3" y="1370718"/>
            <a:ext cx="4082234" cy="2176129"/>
            <a:chOff x="1072037" y="2057764"/>
            <a:chExt cx="4082234" cy="2176129"/>
          </a:xfrm>
        </p:grpSpPr>
        <p:grpSp>
          <p:nvGrpSpPr>
            <p:cNvPr id="18" name="Группа 17"/>
            <p:cNvGrpSpPr/>
            <p:nvPr/>
          </p:nvGrpSpPr>
          <p:grpSpPr>
            <a:xfrm>
              <a:off x="1072039" y="2057764"/>
              <a:ext cx="3218973" cy="757642"/>
              <a:chOff x="843439" y="2138967"/>
              <a:chExt cx="3218973" cy="757642"/>
            </a:xfrm>
          </p:grpSpPr>
          <p:sp>
            <p:nvSpPr>
              <p:cNvPr id="21" name="Прямоугольник 20"/>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smtClean="0">
                    <a:solidFill>
                      <a:prstClr val="black"/>
                    </a:solidFill>
                    <a:latin typeface="Roboto Slab"/>
                  </a:rPr>
                  <a:t>Альпинизм</a:t>
                </a:r>
                <a:endParaRPr lang="ru-RU" sz="24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2941231"/>
              <a:ext cx="4082234" cy="1292662"/>
            </a:xfrm>
            <a:prstGeom prst="rect">
              <a:avLst/>
            </a:prstGeom>
            <a:noFill/>
          </p:spPr>
          <p:txBody>
            <a:bodyPr wrap="square" lIns="0" tIns="0" rIns="0" bIns="0" rtlCol="0">
              <a:spAutoFit/>
            </a:bodyPr>
            <a:lstStyle/>
            <a:p>
              <a:pPr defTabSz="914377"/>
              <a:r>
                <a:rPr lang="ru-RU" sz="1400" dirty="0">
                  <a:solidFill>
                    <a:prstClr val="black"/>
                  </a:solidFill>
                  <a:latin typeface="Roboto Slab"/>
                </a:rPr>
                <a:t>Маскировались золотые купола архитектурных сооружений (Исаакиевский собор, собор Петропавловской крепости, Адмиралтейство и т. д.), поскольку они служили отличным ориентиром для немецких пушек.</a:t>
              </a:r>
            </a:p>
          </p:txBody>
        </p:sp>
      </p:grpSp>
      <p:pic>
        <p:nvPicPr>
          <p:cNvPr id="23" name="Picture 2" descr="http://alp.org.ua/wp-content/uploads/2013/04/20090513_sir_chris_bonnington_archive_project-31.jpg"/>
          <p:cNvPicPr>
            <a:picLocks noChangeAspect="1" noChangeArrowheads="1"/>
          </p:cNvPicPr>
          <p:nvPr/>
        </p:nvPicPr>
        <p:blipFill rotWithShape="1">
          <a:blip r:embed="rId3">
            <a:extLst>
              <a:ext uri="{28A0092B-C50C-407E-A947-70E740481C1C}">
                <a14:useLocalDpi xmlns:a14="http://schemas.microsoft.com/office/drawing/2010/main" val="0"/>
              </a:ext>
            </a:extLst>
          </a:blip>
          <a:srcRect b="16284"/>
          <a:stretch/>
        </p:blipFill>
        <p:spPr bwMode="auto">
          <a:xfrm>
            <a:off x="5415951" y="881316"/>
            <a:ext cx="3223225" cy="320257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4" name="Скругленный прямоугольник 2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410517580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8" name="Группа 17"/>
          <p:cNvGrpSpPr/>
          <p:nvPr/>
        </p:nvGrpSpPr>
        <p:grpSpPr>
          <a:xfrm>
            <a:off x="743043" y="1370718"/>
            <a:ext cx="4082234" cy="2176129"/>
            <a:chOff x="1072037" y="2057764"/>
            <a:chExt cx="4082234" cy="2176129"/>
          </a:xfrm>
        </p:grpSpPr>
        <p:grpSp>
          <p:nvGrpSpPr>
            <p:cNvPr id="19" name="Группа 18"/>
            <p:cNvGrpSpPr/>
            <p:nvPr/>
          </p:nvGrpSpPr>
          <p:grpSpPr>
            <a:xfrm>
              <a:off x="1072039" y="2057764"/>
              <a:ext cx="3218973" cy="757642"/>
              <a:chOff x="843439" y="2138967"/>
              <a:chExt cx="3218973" cy="757642"/>
            </a:xfrm>
          </p:grpSpPr>
          <p:sp>
            <p:nvSpPr>
              <p:cNvPr id="21" name="Прямоугольник 20"/>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smtClean="0">
                    <a:solidFill>
                      <a:prstClr val="black"/>
                    </a:solidFill>
                    <a:latin typeface="Roboto Slab"/>
                  </a:rPr>
                  <a:t>Альпинизм</a:t>
                </a:r>
                <a:endParaRPr lang="ru-RU" sz="24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2941231"/>
              <a:ext cx="4082234" cy="1292662"/>
            </a:xfrm>
            <a:prstGeom prst="rect">
              <a:avLst/>
            </a:prstGeom>
            <a:noFill/>
          </p:spPr>
          <p:txBody>
            <a:bodyPr wrap="square" lIns="0" tIns="0" rIns="0" bIns="0" rtlCol="0">
              <a:spAutoFit/>
            </a:bodyPr>
            <a:lstStyle/>
            <a:p>
              <a:pPr defTabSz="914377"/>
              <a:r>
                <a:rPr lang="ru-RU" sz="1400" dirty="0">
                  <a:solidFill>
                    <a:prstClr val="black"/>
                  </a:solidFill>
                  <a:latin typeface="Roboto Slab"/>
                </a:rPr>
                <a:t>Маскировались золотые купола архитектурных сооружений (Исаакиевский собор, собор Петропавловской крепости, Адмиралтейство и т. д.), поскольку они служили отличным ориентиром для немецких пушек.</a:t>
              </a:r>
            </a:p>
          </p:txBody>
        </p:sp>
      </p:grpSp>
      <p:pic>
        <p:nvPicPr>
          <p:cNvPr id="29698" name="Picture 2" descr="http://alp.org.ua/wp-content/uploads/2013/04/20090513_sir_chris_bonnington_archive_project-31.jpg"/>
          <p:cNvPicPr>
            <a:picLocks noChangeAspect="1" noChangeArrowheads="1"/>
          </p:cNvPicPr>
          <p:nvPr/>
        </p:nvPicPr>
        <p:blipFill rotWithShape="1">
          <a:blip r:embed="rId3">
            <a:extLst>
              <a:ext uri="{28A0092B-C50C-407E-A947-70E740481C1C}">
                <a14:useLocalDpi xmlns:a14="http://schemas.microsoft.com/office/drawing/2010/main" val="0"/>
              </a:ext>
            </a:extLst>
          </a:blip>
          <a:srcRect b="16284"/>
          <a:stretch/>
        </p:blipFill>
        <p:spPr bwMode="auto">
          <a:xfrm>
            <a:off x="5415951" y="881316"/>
            <a:ext cx="3223225" cy="320257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4026113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970038"/>
            <a:ext cx="5473700" cy="1122871"/>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К 50-летию Победы в </a:t>
            </a:r>
            <a:r>
              <a:rPr lang="ru-RU" sz="1600" dirty="0" smtClean="0">
                <a:solidFill>
                  <a:prstClr val="black"/>
                </a:solidFill>
                <a:latin typeface="Roboto Slab"/>
              </a:rPr>
              <a:t>Москве </a:t>
            </a:r>
            <a:r>
              <a:rPr lang="ru-RU" sz="1600" dirty="0">
                <a:solidFill>
                  <a:prstClr val="black"/>
                </a:solidFill>
                <a:latin typeface="Roboto Slab"/>
              </a:rPr>
              <a:t>на Поклонной </a:t>
            </a:r>
            <a:r>
              <a:rPr lang="ru-RU" sz="1600" dirty="0" smtClean="0">
                <a:solidFill>
                  <a:prstClr val="black"/>
                </a:solidFill>
                <a:latin typeface="Roboto Slab"/>
              </a:rPr>
              <a:t>горе был </a:t>
            </a:r>
            <a:r>
              <a:rPr lang="ru-RU" sz="1600" dirty="0">
                <a:solidFill>
                  <a:prstClr val="black"/>
                </a:solidFill>
                <a:latin typeface="Roboto Slab"/>
              </a:rPr>
              <a:t>сооружён монумент высотой 141,8 метра. Почему не была избрана другая высота, например, 140 или 145 метров?</a:t>
            </a:r>
          </a:p>
        </p:txBody>
      </p:sp>
      <p:sp>
        <p:nvSpPr>
          <p:cNvPr id="13" name="Скругленный прямоугольник 12">
            <a:hlinkClick r:id="rId3" action="ppaction://hlinksldjump"/>
          </p:cNvPr>
          <p:cNvSpPr/>
          <p:nvPr/>
        </p:nvSpPr>
        <p:spPr>
          <a:xfrm>
            <a:off x="358775" y="3330126"/>
            <a:ext cx="2520000" cy="737411"/>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050" dirty="0">
                <a:solidFill>
                  <a:prstClr val="black"/>
                </a:solidFill>
                <a:latin typeface="Roboto Slab"/>
              </a:rPr>
              <a:t>Каждые 10 см — 1 день Великой Отечественной </a:t>
            </a:r>
            <a:r>
              <a:rPr lang="ru-RU" sz="1050" dirty="0" smtClean="0">
                <a:solidFill>
                  <a:prstClr val="black"/>
                </a:solidFill>
                <a:latin typeface="Roboto Slab"/>
              </a:rPr>
              <a:t>войны</a:t>
            </a:r>
            <a:endParaRPr lang="ru-RU" sz="1050" dirty="0">
              <a:solidFill>
                <a:prstClr val="black"/>
              </a:solidFill>
              <a:latin typeface="Roboto Slab"/>
            </a:endParaRPr>
          </a:p>
        </p:txBody>
      </p:sp>
      <p:sp>
        <p:nvSpPr>
          <p:cNvPr id="8" name="Скругленный прямоугольник 7">
            <a:hlinkClick r:id="rId4" action="ppaction://hlinksldjump"/>
          </p:cNvPr>
          <p:cNvSpPr/>
          <p:nvPr/>
        </p:nvSpPr>
        <p:spPr>
          <a:xfrm>
            <a:off x="3312475" y="4161803"/>
            <a:ext cx="2520000" cy="737411"/>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050" dirty="0" smtClean="0">
                <a:solidFill>
                  <a:prstClr val="black"/>
                </a:solidFill>
                <a:latin typeface="Roboto Slab"/>
              </a:rPr>
              <a:t>Это просто </a:t>
            </a:r>
          </a:p>
          <a:p>
            <a:pPr algn="ctr"/>
            <a:r>
              <a:rPr lang="ru-RU" sz="1050" dirty="0" smtClean="0">
                <a:solidFill>
                  <a:prstClr val="black"/>
                </a:solidFill>
                <a:latin typeface="Roboto Slab"/>
              </a:rPr>
              <a:t>решение </a:t>
            </a:r>
          </a:p>
          <a:p>
            <a:pPr algn="ctr"/>
            <a:r>
              <a:rPr lang="ru-RU" sz="1050" dirty="0" smtClean="0">
                <a:solidFill>
                  <a:prstClr val="black"/>
                </a:solidFill>
                <a:latin typeface="Roboto Slab"/>
              </a:rPr>
              <a:t>архитектора</a:t>
            </a:r>
            <a:endParaRPr lang="ru-RU" sz="1050" dirty="0">
              <a:solidFill>
                <a:prstClr val="black"/>
              </a:solidFill>
              <a:latin typeface="Roboto Slab"/>
            </a:endParaRPr>
          </a:p>
        </p:txBody>
      </p:sp>
      <p:sp>
        <p:nvSpPr>
          <p:cNvPr id="9" name="Скругленный прямоугольник 8">
            <a:hlinkClick r:id="rId4" action="ppaction://hlinksldjump"/>
          </p:cNvPr>
          <p:cNvSpPr/>
          <p:nvPr/>
        </p:nvSpPr>
        <p:spPr>
          <a:xfrm>
            <a:off x="3312475" y="3330125"/>
            <a:ext cx="2520000" cy="737411"/>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050" dirty="0" smtClean="0">
                <a:solidFill>
                  <a:prstClr val="black"/>
                </a:solidFill>
                <a:latin typeface="Roboto Slab"/>
              </a:rPr>
              <a:t>141,8 часа – средняя </a:t>
            </a:r>
            <a:r>
              <a:rPr lang="ru-RU" sz="1050" dirty="0" smtClean="0">
                <a:solidFill>
                  <a:prstClr val="black"/>
                </a:solidFill>
                <a:latin typeface="Roboto Slab"/>
              </a:rPr>
              <a:t>продолжительность одного боя</a:t>
            </a:r>
            <a:endParaRPr lang="ru-RU" sz="1050" dirty="0">
              <a:solidFill>
                <a:prstClr val="black"/>
              </a:solidFill>
              <a:latin typeface="Roboto Slab"/>
            </a:endParaRPr>
          </a:p>
        </p:txBody>
      </p:sp>
      <p:sp>
        <p:nvSpPr>
          <p:cNvPr id="11" name="Скругленный прямоугольник 10">
            <a:hlinkClick r:id="rId4" action="ppaction://hlinksldjump"/>
          </p:cNvPr>
          <p:cNvSpPr/>
          <p:nvPr/>
        </p:nvSpPr>
        <p:spPr>
          <a:xfrm>
            <a:off x="358775" y="4161803"/>
            <a:ext cx="2520000" cy="737411"/>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050" dirty="0" smtClean="0">
                <a:solidFill>
                  <a:prstClr val="black"/>
                </a:solidFill>
                <a:latin typeface="Roboto Slab"/>
              </a:rPr>
              <a:t>141,8 миллиона </a:t>
            </a:r>
          </a:p>
          <a:p>
            <a:pPr algn="ctr"/>
            <a:r>
              <a:rPr lang="ru-RU" sz="1050" dirty="0" smtClean="0">
                <a:solidFill>
                  <a:prstClr val="black"/>
                </a:solidFill>
                <a:latin typeface="Roboto Slab"/>
              </a:rPr>
              <a:t> человек погибло </a:t>
            </a:r>
            <a:r>
              <a:rPr lang="ru-RU" sz="1050" dirty="0" smtClean="0">
                <a:solidFill>
                  <a:prstClr val="black"/>
                </a:solidFill>
                <a:latin typeface="Roboto Slab"/>
              </a:rPr>
              <a:t>за </a:t>
            </a:r>
            <a:r>
              <a:rPr lang="ru-RU" sz="1050" dirty="0" smtClean="0">
                <a:solidFill>
                  <a:prstClr val="black"/>
                </a:solidFill>
                <a:latin typeface="Roboto Slab"/>
              </a:rPr>
              <a:t>время воины</a:t>
            </a:r>
            <a:endParaRPr lang="ru-RU" sz="105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61103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8" name="Группа 17"/>
          <p:cNvGrpSpPr/>
          <p:nvPr/>
        </p:nvGrpSpPr>
        <p:grpSpPr>
          <a:xfrm>
            <a:off x="743045" y="1370718"/>
            <a:ext cx="4267105" cy="1720470"/>
            <a:chOff x="843439" y="2138967"/>
            <a:chExt cx="4267105" cy="1720470"/>
          </a:xfrm>
        </p:grpSpPr>
        <p:sp>
          <p:nvSpPr>
            <p:cNvPr id="21" name="Прямоугольник 20"/>
            <p:cNvSpPr/>
            <p:nvPr/>
          </p:nvSpPr>
          <p:spPr>
            <a:xfrm>
              <a:off x="843439" y="2474442"/>
              <a:ext cx="4267105" cy="1384995"/>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Каждые 10 см </a:t>
              </a:r>
              <a:r>
                <a:rPr lang="ru-RU" sz="2400" b="1" dirty="0" smtClean="0">
                  <a:solidFill>
                    <a:prstClr val="black"/>
                  </a:solidFill>
                  <a:latin typeface="Roboto Slab"/>
                </a:rPr>
                <a:t>— </a:t>
              </a:r>
              <a:r>
                <a:rPr lang="ru-RU" sz="2400" b="1" dirty="0">
                  <a:solidFill>
                    <a:prstClr val="black"/>
                  </a:solidFill>
                  <a:latin typeface="Roboto Slab"/>
                </a:rPr>
                <a:t>1 день Великой Отечественной войны.</a:t>
              </a: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32770" name="Picture 2" descr="ÐÐ°ÑÑÐ¸Ð½ÐºÐ¸ Ð¿Ð¾ Ð·Ð°Ð¿ÑÐ¾ÑÑ ÐÐ¾ÐºÐ»Ð¾Ð½Ð½Ð°Ñ Ð³Ð¾ÑÐ° ÑÑÑÐ¿ÐµÐ½Ð¸"/>
          <p:cNvPicPr>
            <a:picLocks noChangeAspect="1" noChangeArrowheads="1"/>
          </p:cNvPicPr>
          <p:nvPr/>
        </p:nvPicPr>
        <p:blipFill rotWithShape="1">
          <a:blip r:embed="rId3">
            <a:extLst>
              <a:ext uri="{28A0092B-C50C-407E-A947-70E740481C1C}">
                <a14:useLocalDpi xmlns:a14="http://schemas.microsoft.com/office/drawing/2010/main" val="0"/>
              </a:ext>
            </a:extLst>
          </a:blip>
          <a:srcRect l="15965" r="19835"/>
          <a:stretch/>
        </p:blipFill>
        <p:spPr bwMode="auto">
          <a:xfrm>
            <a:off x="5415951" y="881316"/>
            <a:ext cx="3223225" cy="320257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4" name="Скругленный прямоугольник 1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8573869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743045" y="1370718"/>
            <a:ext cx="4448080" cy="1720470"/>
            <a:chOff x="843439" y="2138967"/>
            <a:chExt cx="4448080" cy="1720470"/>
          </a:xfrm>
        </p:grpSpPr>
        <p:sp>
          <p:nvSpPr>
            <p:cNvPr id="13" name="Прямоугольник 12"/>
            <p:cNvSpPr/>
            <p:nvPr/>
          </p:nvSpPr>
          <p:spPr>
            <a:xfrm>
              <a:off x="843439" y="2474442"/>
              <a:ext cx="4448080" cy="1384995"/>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Каждые 10 см </a:t>
              </a:r>
              <a:r>
                <a:rPr lang="ru-RU" sz="2400" b="1" dirty="0" smtClean="0">
                  <a:solidFill>
                    <a:prstClr val="black"/>
                  </a:solidFill>
                  <a:latin typeface="Roboto Slab"/>
                </a:rPr>
                <a:t>— </a:t>
              </a:r>
              <a:r>
                <a:rPr lang="ru-RU" sz="2400" b="1" dirty="0">
                  <a:solidFill>
                    <a:prstClr val="black"/>
                  </a:solidFill>
                  <a:latin typeface="Roboto Slab"/>
                </a:rPr>
                <a:t>1 день Великой Отечественной войны.</a:t>
              </a:r>
            </a:p>
          </p:txBody>
        </p:sp>
        <p:sp>
          <p:nvSpPr>
            <p:cNvPr id="16" name="TextBox 15"/>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17" name="Picture 2" descr="ÐÐ°ÑÑÐ¸Ð½ÐºÐ¸ Ð¿Ð¾ Ð·Ð°Ð¿ÑÐ¾ÑÑ ÐÐ¾ÐºÐ»Ð¾Ð½Ð½Ð°Ñ Ð³Ð¾ÑÐ° ÑÑÑÐ¿ÐµÐ½Ð¸"/>
          <p:cNvPicPr>
            <a:picLocks noChangeAspect="1" noChangeArrowheads="1"/>
          </p:cNvPicPr>
          <p:nvPr/>
        </p:nvPicPr>
        <p:blipFill rotWithShape="1">
          <a:blip r:embed="rId3">
            <a:extLst>
              <a:ext uri="{28A0092B-C50C-407E-A947-70E740481C1C}">
                <a14:useLocalDpi xmlns:a14="http://schemas.microsoft.com/office/drawing/2010/main" val="0"/>
              </a:ext>
            </a:extLst>
          </a:blip>
          <a:srcRect l="15965" r="19835"/>
          <a:stretch/>
        </p:blipFill>
        <p:spPr bwMode="auto">
          <a:xfrm>
            <a:off x="5415951" y="881316"/>
            <a:ext cx="3223225" cy="3202572"/>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3" name="Скругленный прямоугольник 22">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42692465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1166813"/>
            <a:ext cx="5473700" cy="1103315"/>
          </a:xfrm>
          <a:prstGeom prst="rect">
            <a:avLst/>
          </a:prstGeom>
          <a:ln>
            <a:noFill/>
          </a:ln>
        </p:spPr>
        <p:txBody>
          <a:bodyPr wrap="square" lIns="0" tIns="0" rIns="0" bIns="0" anchor="t" anchorCtr="0">
            <a:spAutoFit/>
          </a:bodyPr>
          <a:lstStyle/>
          <a:p>
            <a:pPr>
              <a:lnSpc>
                <a:spcPct val="114000"/>
              </a:lnSpc>
            </a:pPr>
            <a:r>
              <a:rPr lang="ru-RU" sz="1600" dirty="0">
                <a:latin typeface="+mj-lt"/>
              </a:rPr>
              <a:t>Перед началом Великой Отечественной войны почти 50 % советской ПВО было сосредоточено на обороне трёх городов. Назовите тот из них, который не стал городом-героем.</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Москва</a:t>
            </a:r>
            <a:endParaRPr lang="ru-RU" sz="1600" dirty="0">
              <a:solidFill>
                <a:schemeClr val="tx1"/>
              </a:solidFill>
              <a:latin typeface="+mj-lt"/>
            </a:endParaRP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Баку</a:t>
            </a:r>
            <a:endParaRPr lang="ru-RU" sz="1600" dirty="0">
              <a:solidFill>
                <a:schemeClr val="tx1"/>
              </a:solidFill>
              <a:latin typeface="+mj-lt"/>
            </a:endParaRPr>
          </a:p>
        </p:txBody>
      </p:sp>
      <p:sp>
        <p:nvSpPr>
          <p:cNvPr id="9" name="Скругленный прямоугольник 8">
            <a:hlinkClick r:id="rId3"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Ленинград</a:t>
            </a:r>
            <a:endParaRPr lang="ru-RU" sz="1600" dirty="0">
              <a:solidFill>
                <a:schemeClr val="tx1"/>
              </a:solidFill>
              <a:latin typeface="+mj-lt"/>
            </a:endParaRPr>
          </a:p>
        </p:txBody>
      </p:sp>
      <p:sp>
        <p:nvSpPr>
          <p:cNvPr id="11" name="Скругленный прямоугольник 10">
            <a:hlinkClick r:id="rId3"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Брест</a:t>
            </a:r>
            <a:endParaRPr lang="ru-RU" sz="1600" dirty="0">
              <a:solidFill>
                <a:schemeClr val="tx1"/>
              </a:solidFill>
              <a:latin typeface="+mj-lt"/>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04626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3" y="1370718"/>
            <a:ext cx="4082234" cy="2391572"/>
            <a:chOff x="1072037" y="2057764"/>
            <a:chExt cx="4082234" cy="2391572"/>
          </a:xfrm>
        </p:grpSpPr>
        <p:grpSp>
          <p:nvGrpSpPr>
            <p:cNvPr id="18" name="Группа 17"/>
            <p:cNvGrpSpPr/>
            <p:nvPr/>
          </p:nvGrpSpPr>
          <p:grpSpPr>
            <a:xfrm>
              <a:off x="1072039" y="2057764"/>
              <a:ext cx="3218973" cy="757642"/>
              <a:chOff x="843439" y="2138967"/>
              <a:chExt cx="3218973" cy="757642"/>
            </a:xfrm>
          </p:grpSpPr>
          <p:sp>
            <p:nvSpPr>
              <p:cNvPr id="21" name="Прямоугольник 20"/>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smtClean="0">
                    <a:solidFill>
                      <a:prstClr val="black"/>
                    </a:solidFill>
                    <a:latin typeface="Roboto Slab"/>
                  </a:rPr>
                  <a:t>Баку</a:t>
                </a:r>
                <a:endParaRPr lang="ru-RU" sz="24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2941231"/>
              <a:ext cx="4082234" cy="1508105"/>
            </a:xfrm>
            <a:prstGeom prst="rect">
              <a:avLst/>
            </a:prstGeom>
            <a:noFill/>
          </p:spPr>
          <p:txBody>
            <a:bodyPr wrap="square" lIns="0" tIns="0" rIns="0" bIns="0" rtlCol="0">
              <a:spAutoFit/>
            </a:bodyPr>
            <a:lstStyle/>
            <a:p>
              <a:pPr defTabSz="914377"/>
              <a:r>
                <a:rPr lang="ru-RU" sz="1400" dirty="0">
                  <a:solidFill>
                    <a:prstClr val="black"/>
                  </a:solidFill>
                  <a:latin typeface="Roboto Slab"/>
                </a:rPr>
                <a:t>Два других — Москва и Ленинград. В Баку был практически единственный разработанный источник нефти. В основном заводы существовали не в единственном числе и могли быть восстановлены в другом месте, а нефтедобычу нельзя было перенести.</a:t>
              </a:r>
            </a:p>
          </p:txBody>
        </p:sp>
      </p:grpSp>
      <p:pic>
        <p:nvPicPr>
          <p:cNvPr id="34818" name="Picture 2" descr="ÐÐ°ÑÑÐ¸Ð½ÐºÐ¸ Ð¿Ð¾ Ð·Ð°Ð¿ÑÐ¾ÑÑ ÐÐ°ÐºÑ ÐÐÐ"/>
          <p:cNvPicPr preferRelativeResize="0">
            <a:picLocks noChangeArrowheads="1"/>
          </p:cNvPicPr>
          <p:nvPr/>
        </p:nvPicPr>
        <p:blipFill rotWithShape="1">
          <a:blip r:embed="rId3">
            <a:extLst>
              <a:ext uri="{28A0092B-C50C-407E-A947-70E740481C1C}">
                <a14:useLocalDpi xmlns:a14="http://schemas.microsoft.com/office/drawing/2010/main" val="0"/>
              </a:ext>
            </a:extLst>
          </a:blip>
          <a:srcRect l="31766"/>
          <a:stretch/>
        </p:blipFill>
        <p:spPr bwMode="auto">
          <a:xfrm>
            <a:off x="5415949" y="881316"/>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4" name="Скругленный прямоугольник 1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8115388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743043" y="1370718"/>
            <a:ext cx="4082234" cy="2391572"/>
            <a:chOff x="1072037" y="2057764"/>
            <a:chExt cx="4082234" cy="2391572"/>
          </a:xfrm>
        </p:grpSpPr>
        <p:grpSp>
          <p:nvGrpSpPr>
            <p:cNvPr id="13" name="Группа 12"/>
            <p:cNvGrpSpPr/>
            <p:nvPr/>
          </p:nvGrpSpPr>
          <p:grpSpPr>
            <a:xfrm>
              <a:off x="1072039" y="2057764"/>
              <a:ext cx="3218973" cy="757642"/>
              <a:chOff x="843439" y="2138967"/>
              <a:chExt cx="3218973" cy="757642"/>
            </a:xfrm>
          </p:grpSpPr>
          <p:sp>
            <p:nvSpPr>
              <p:cNvPr id="17" name="Прямоугольник 16"/>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smtClean="0">
                    <a:solidFill>
                      <a:prstClr val="black"/>
                    </a:solidFill>
                    <a:latin typeface="Roboto Slab"/>
                  </a:rPr>
                  <a:t>Баку</a:t>
                </a:r>
                <a:endParaRPr lang="ru-RU" sz="2400" b="1" dirty="0">
                  <a:solidFill>
                    <a:prstClr val="black"/>
                  </a:solidFill>
                  <a:latin typeface="Roboto Slab"/>
                </a:endParaRPr>
              </a:p>
            </p:txBody>
          </p:sp>
          <p:sp>
            <p:nvSpPr>
              <p:cNvPr id="23" name="TextBox 22"/>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TextBox 15"/>
            <p:cNvSpPr txBox="1"/>
            <p:nvPr/>
          </p:nvSpPr>
          <p:spPr>
            <a:xfrm>
              <a:off x="1072037" y="2941231"/>
              <a:ext cx="4082234" cy="1508105"/>
            </a:xfrm>
            <a:prstGeom prst="rect">
              <a:avLst/>
            </a:prstGeom>
            <a:noFill/>
          </p:spPr>
          <p:txBody>
            <a:bodyPr wrap="square" lIns="0" tIns="0" rIns="0" bIns="0" rtlCol="0">
              <a:spAutoFit/>
            </a:bodyPr>
            <a:lstStyle/>
            <a:p>
              <a:pPr defTabSz="914377"/>
              <a:r>
                <a:rPr lang="ru-RU" sz="1400" dirty="0">
                  <a:solidFill>
                    <a:prstClr val="black"/>
                  </a:solidFill>
                  <a:latin typeface="Roboto Slab"/>
                </a:rPr>
                <a:t>Два других — Москва и Ленинград. В Баку был практически единственный разработанный источник нефти. В основном заводы существовали не в единственном числе и могли быть восстановлены в другом месте, а нефтедобычу нельзя было перенести.</a:t>
              </a:r>
            </a:p>
          </p:txBody>
        </p:sp>
      </p:grpSp>
      <p:pic>
        <p:nvPicPr>
          <p:cNvPr id="24" name="Picture 2" descr="ÐÐ°ÑÑÐ¸Ð½ÐºÐ¸ Ð¿Ð¾ Ð·Ð°Ð¿ÑÐ¾ÑÑ ÐÐ°ÐºÑ ÐÐÐ"/>
          <p:cNvPicPr preferRelativeResize="0">
            <a:picLocks noChangeArrowheads="1"/>
          </p:cNvPicPr>
          <p:nvPr/>
        </p:nvPicPr>
        <p:blipFill rotWithShape="1">
          <a:blip r:embed="rId3">
            <a:extLst>
              <a:ext uri="{28A0092B-C50C-407E-A947-70E740481C1C}">
                <a14:useLocalDpi xmlns:a14="http://schemas.microsoft.com/office/drawing/2010/main" val="0"/>
              </a:ext>
            </a:extLst>
          </a:blip>
          <a:srcRect l="31766"/>
          <a:stretch/>
        </p:blipFill>
        <p:spPr bwMode="auto">
          <a:xfrm>
            <a:off x="5415949" y="881316"/>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5" name="Скругленный прямоугольник 24">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67248427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1166813"/>
            <a:ext cx="5473700" cy="1945469"/>
          </a:xfrm>
          <a:prstGeom prst="rect">
            <a:avLst/>
          </a:prstGeom>
          <a:ln>
            <a:noFill/>
          </a:ln>
        </p:spPr>
        <p:txBody>
          <a:bodyPr wrap="square" lIns="0" tIns="0" rIns="0" bIns="0" anchor="t" anchorCtr="0">
            <a:spAutoFit/>
          </a:bodyPr>
          <a:lstStyle/>
          <a:p>
            <a:pPr>
              <a:lnSpc>
                <a:spcPct val="114000"/>
              </a:lnSpc>
            </a:pPr>
            <a:r>
              <a:rPr lang="ru-RU" sz="1600" dirty="0">
                <a:latin typeface="+mj-lt"/>
              </a:rPr>
              <a:t>Во время блокады Ленинграда шутили, что эти изделия в осаждённом городе делают Кировский завод и Кировский театр. Изделия были примерно одинакового размера, но существенно отличались по массе. Да и в «обслуживании» изделие Кировского театра было явно проще. Назовите оба изделия одним словом.</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tx1"/>
                </a:solidFill>
                <a:latin typeface="+mj-lt"/>
              </a:rPr>
              <a:t>Танк</a:t>
            </a: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Катер</a:t>
            </a:r>
            <a:endParaRPr lang="ru-RU" sz="1600" dirty="0">
              <a:solidFill>
                <a:schemeClr val="tx1"/>
              </a:solidFill>
              <a:latin typeface="+mj-lt"/>
            </a:endParaRPr>
          </a:p>
        </p:txBody>
      </p:sp>
      <p:sp>
        <p:nvSpPr>
          <p:cNvPr id="9" name="Скругленный прямоугольник 8">
            <a:hlinkClick r:id="rId4"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Самолёт</a:t>
            </a:r>
            <a:endParaRPr lang="ru-RU" sz="1600" dirty="0">
              <a:solidFill>
                <a:schemeClr val="tx1"/>
              </a:solidFill>
              <a:latin typeface="+mj-lt"/>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Ракета</a:t>
            </a:r>
            <a:endParaRPr lang="ru-RU" sz="1600" dirty="0">
              <a:solidFill>
                <a:schemeClr val="tx1"/>
              </a:solidFill>
              <a:latin typeface="+mj-lt"/>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80726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6" y="1520973"/>
            <a:ext cx="4082234" cy="1960685"/>
            <a:chOff x="1072037" y="2057764"/>
            <a:chExt cx="4082234" cy="1960685"/>
          </a:xfrm>
        </p:grpSpPr>
        <p:grpSp>
          <p:nvGrpSpPr>
            <p:cNvPr id="18" name="Группа 17"/>
            <p:cNvGrpSpPr/>
            <p:nvPr/>
          </p:nvGrpSpPr>
          <p:grpSpPr>
            <a:xfrm>
              <a:off x="1072039" y="2057764"/>
              <a:ext cx="3218973" cy="757642"/>
              <a:chOff x="843439" y="2138967"/>
              <a:chExt cx="3218973" cy="757642"/>
            </a:xfrm>
          </p:grpSpPr>
          <p:sp>
            <p:nvSpPr>
              <p:cNvPr id="21" name="Прямоугольник 20"/>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smtClean="0">
                    <a:solidFill>
                      <a:prstClr val="black"/>
                    </a:solidFill>
                    <a:latin typeface="Roboto Slab"/>
                  </a:rPr>
                  <a:t>Танк</a:t>
                </a:r>
                <a:endParaRPr lang="ru-RU" sz="24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2941231"/>
              <a:ext cx="4082234" cy="1077218"/>
            </a:xfrm>
            <a:prstGeom prst="rect">
              <a:avLst/>
            </a:prstGeom>
            <a:noFill/>
          </p:spPr>
          <p:txBody>
            <a:bodyPr wrap="square" lIns="0" tIns="0" rIns="0" bIns="0" rtlCol="0">
              <a:spAutoFit/>
            </a:bodyPr>
            <a:lstStyle/>
            <a:p>
              <a:pPr defTabSz="914377"/>
              <a:r>
                <a:rPr lang="ru-RU" sz="1400" dirty="0">
                  <a:solidFill>
                    <a:prstClr val="black"/>
                  </a:solidFill>
                  <a:latin typeface="Roboto Slab"/>
                </a:rPr>
                <a:t>В декорационных мастерских Кировского театра для фронта делались деревянные макеты танков с целью обмана противника. На Кировском заводе, конечно же, выпускались настоящие танки.</a:t>
              </a:r>
            </a:p>
          </p:txBody>
        </p:sp>
      </p:grpSp>
      <p:pic>
        <p:nvPicPr>
          <p:cNvPr id="36866" name="Picture 2" descr="ÐÐ°ÑÑÐ¸Ð½ÐºÐ¸ Ð¿Ð¾ Ð·Ð°Ð¿ÑÐ¾ÑÑ Ð¢Ð°Ð½Ðº Ð¼ÑÐ»ÑÐ¶ ÐÐÐ"/>
          <p:cNvPicPr>
            <a:picLocks noChangeAspect="1" noChangeArrowheads="1"/>
          </p:cNvPicPr>
          <p:nvPr/>
        </p:nvPicPr>
        <p:blipFill rotWithShape="1">
          <a:blip r:embed="rId3">
            <a:extLst>
              <a:ext uri="{28A0092B-C50C-407E-A947-70E740481C1C}">
                <a14:useLocalDpi xmlns:a14="http://schemas.microsoft.com/office/drawing/2010/main" val="0"/>
              </a:ext>
            </a:extLst>
          </a:blip>
          <a:srcRect l="12713" r="17546"/>
          <a:stretch/>
        </p:blipFill>
        <p:spPr bwMode="auto">
          <a:xfrm>
            <a:off x="5415949" y="881317"/>
            <a:ext cx="3240000" cy="323999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4" name="Скругленный прямоугольник 1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39085513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8" name="Группа 17"/>
          <p:cNvGrpSpPr/>
          <p:nvPr/>
        </p:nvGrpSpPr>
        <p:grpSpPr>
          <a:xfrm>
            <a:off x="743046" y="1520973"/>
            <a:ext cx="4082234" cy="1960685"/>
            <a:chOff x="1072037" y="2057764"/>
            <a:chExt cx="4082234" cy="1960685"/>
          </a:xfrm>
        </p:grpSpPr>
        <p:grpSp>
          <p:nvGrpSpPr>
            <p:cNvPr id="19" name="Группа 18"/>
            <p:cNvGrpSpPr/>
            <p:nvPr/>
          </p:nvGrpSpPr>
          <p:grpSpPr>
            <a:xfrm>
              <a:off x="1072039" y="2057764"/>
              <a:ext cx="3218973" cy="757642"/>
              <a:chOff x="843439" y="2138967"/>
              <a:chExt cx="3218973" cy="757642"/>
            </a:xfrm>
          </p:grpSpPr>
          <p:sp>
            <p:nvSpPr>
              <p:cNvPr id="21" name="Прямоугольник 20"/>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smtClean="0">
                    <a:solidFill>
                      <a:prstClr val="black"/>
                    </a:solidFill>
                    <a:latin typeface="Roboto Slab"/>
                  </a:rPr>
                  <a:t>Танк</a:t>
                </a:r>
                <a:endParaRPr lang="ru-RU" sz="24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2941231"/>
              <a:ext cx="4082234" cy="1077218"/>
            </a:xfrm>
            <a:prstGeom prst="rect">
              <a:avLst/>
            </a:prstGeom>
            <a:noFill/>
          </p:spPr>
          <p:txBody>
            <a:bodyPr wrap="square" lIns="0" tIns="0" rIns="0" bIns="0" rtlCol="0">
              <a:spAutoFit/>
            </a:bodyPr>
            <a:lstStyle/>
            <a:p>
              <a:pPr defTabSz="914377"/>
              <a:r>
                <a:rPr lang="ru-RU" sz="1400" dirty="0">
                  <a:solidFill>
                    <a:prstClr val="black"/>
                  </a:solidFill>
                  <a:latin typeface="Roboto Slab"/>
                </a:rPr>
                <a:t>В декорационных мастерских Кировского театра для фронта делались деревянные макеты танков с целью обмана противника. На Кировском заводе, конечно же, выпускались настоящие танки.</a:t>
              </a:r>
            </a:p>
          </p:txBody>
        </p:sp>
      </p:grpSp>
      <p:pic>
        <p:nvPicPr>
          <p:cNvPr id="25" name="Picture 2" descr="ÐÐ°ÑÑÐ¸Ð½ÐºÐ¸ Ð¿Ð¾ Ð·Ð°Ð¿ÑÐ¾ÑÑ Ð¢Ð°Ð½Ðº Ð¼ÑÐ»ÑÐ¶ ÐÐÐ"/>
          <p:cNvPicPr>
            <a:picLocks noChangeAspect="1" noChangeArrowheads="1"/>
          </p:cNvPicPr>
          <p:nvPr/>
        </p:nvPicPr>
        <p:blipFill rotWithShape="1">
          <a:blip r:embed="rId3">
            <a:extLst>
              <a:ext uri="{28A0092B-C50C-407E-A947-70E740481C1C}">
                <a14:useLocalDpi xmlns:a14="http://schemas.microsoft.com/office/drawing/2010/main" val="0"/>
              </a:ext>
            </a:extLst>
          </a:blip>
          <a:srcRect l="12713" r="17546"/>
          <a:stretch/>
        </p:blipFill>
        <p:spPr bwMode="auto">
          <a:xfrm>
            <a:off x="5415949" y="881317"/>
            <a:ext cx="3240000" cy="323999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747276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970038"/>
            <a:ext cx="5473700" cy="2226187"/>
          </a:xfrm>
          <a:prstGeom prst="rect">
            <a:avLst/>
          </a:prstGeom>
          <a:ln>
            <a:noFill/>
          </a:ln>
        </p:spPr>
        <p:txBody>
          <a:bodyPr wrap="square" lIns="0" tIns="0" rIns="0" bIns="0" anchor="t" anchorCtr="0">
            <a:spAutoFit/>
          </a:bodyPr>
          <a:lstStyle/>
          <a:p>
            <a:pPr>
              <a:lnSpc>
                <a:spcPct val="114000"/>
              </a:lnSpc>
            </a:pPr>
            <a:r>
              <a:rPr lang="ru-RU" sz="1600" dirty="0">
                <a:latin typeface="+mj-lt"/>
              </a:rPr>
              <a:t>Немецкое министерство пропаганды Геббельса, готовясь к штурму Берлина, создало из здания неприступную крепость. В качестве баррикад немцы использовали то, что нашли в подвале здания. В апреле 1945 года это в Берлине было на вес золота. Для оборонных сооружений это было экзотическим, а для Геббельса – самоиронией. </a:t>
            </a:r>
            <a:r>
              <a:rPr lang="ru-RU" sz="1600" dirty="0" smtClean="0">
                <a:latin typeface="+mj-lt"/>
              </a:rPr>
              <a:t>       Из </a:t>
            </a:r>
            <a:r>
              <a:rPr lang="ru-RU" sz="1600" dirty="0">
                <a:latin typeface="+mj-lt"/>
              </a:rPr>
              <a:t>чего делали баррикады?</a:t>
            </a:r>
          </a:p>
        </p:txBody>
      </p:sp>
      <p:sp>
        <p:nvSpPr>
          <p:cNvPr id="13" name="Скругленный прямоугольник 12">
            <a:hlinkClick r:id="rId3" action="ppaction://hlinksldjump"/>
          </p:cNvPr>
          <p:cNvSpPr/>
          <p:nvPr/>
        </p:nvSpPr>
        <p:spPr>
          <a:xfrm>
            <a:off x="358775" y="3417656"/>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schemeClr val="tx1"/>
                </a:solidFill>
                <a:latin typeface="+mj-lt"/>
              </a:rPr>
              <a:t>Из радиооборудования</a:t>
            </a:r>
            <a:endParaRPr lang="ru-RU" sz="1400" dirty="0">
              <a:solidFill>
                <a:schemeClr val="tx1"/>
              </a:solidFill>
              <a:latin typeface="+mj-lt"/>
            </a:endParaRPr>
          </a:p>
        </p:txBody>
      </p:sp>
      <p:sp>
        <p:nvSpPr>
          <p:cNvPr id="8" name="Скругленный прямоугольник 7">
            <a:hlinkClick r:id="rId3" action="ppaction://hlinksldjump"/>
          </p:cNvPr>
          <p:cNvSpPr/>
          <p:nvPr/>
        </p:nvSpPr>
        <p:spPr>
          <a:xfrm>
            <a:off x="3312475" y="4191599"/>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schemeClr val="tx1"/>
                </a:solidFill>
                <a:latin typeface="+mj-lt"/>
              </a:rPr>
              <a:t>Из портретов </a:t>
            </a:r>
          </a:p>
          <a:p>
            <a:pPr algn="ctr"/>
            <a:r>
              <a:rPr lang="ru-RU" sz="1400" dirty="0" smtClean="0">
                <a:solidFill>
                  <a:schemeClr val="tx1"/>
                </a:solidFill>
                <a:latin typeface="+mj-lt"/>
              </a:rPr>
              <a:t>Гитлера </a:t>
            </a:r>
            <a:endParaRPr lang="ru-RU" sz="1400" dirty="0">
              <a:solidFill>
                <a:schemeClr val="tx1"/>
              </a:solidFill>
              <a:latin typeface="+mj-lt"/>
            </a:endParaRPr>
          </a:p>
        </p:txBody>
      </p:sp>
      <p:sp>
        <p:nvSpPr>
          <p:cNvPr id="9" name="Скругленный прямоугольник 8">
            <a:hlinkClick r:id="rId3" action="ppaction://hlinksldjump"/>
          </p:cNvPr>
          <p:cNvSpPr/>
          <p:nvPr/>
        </p:nvSpPr>
        <p:spPr>
          <a:xfrm>
            <a:off x="3312000" y="3417656"/>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schemeClr val="tx1"/>
                </a:solidFill>
                <a:latin typeface="+mj-lt"/>
              </a:rPr>
              <a:t>Из </a:t>
            </a:r>
            <a:r>
              <a:rPr lang="ru-RU" sz="1400" dirty="0" smtClean="0">
                <a:solidFill>
                  <a:schemeClr val="tx1"/>
                </a:solidFill>
                <a:latin typeface="+mj-lt"/>
              </a:rPr>
              <a:t>собраний </a:t>
            </a:r>
            <a:r>
              <a:rPr lang="ru-RU" sz="1400" dirty="0" smtClean="0">
                <a:solidFill>
                  <a:schemeClr val="tx1"/>
                </a:solidFill>
                <a:latin typeface="+mj-lt"/>
              </a:rPr>
              <a:t>сочинений К. Маркса</a:t>
            </a:r>
            <a:endParaRPr lang="ru-RU" sz="1400" dirty="0">
              <a:solidFill>
                <a:schemeClr val="tx1"/>
              </a:solidFill>
              <a:latin typeface="+mj-lt"/>
            </a:endParaRPr>
          </a:p>
        </p:txBody>
      </p:sp>
      <p:sp>
        <p:nvSpPr>
          <p:cNvPr id="11" name="Скругленный прямоугольник 10">
            <a:hlinkClick r:id="rId4" action="ppaction://hlinksldjump"/>
          </p:cNvPr>
          <p:cNvSpPr/>
          <p:nvPr/>
        </p:nvSpPr>
        <p:spPr>
          <a:xfrm>
            <a:off x="358775" y="4191599"/>
            <a:ext cx="2520000" cy="677820"/>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400" dirty="0" smtClean="0">
                <a:solidFill>
                  <a:schemeClr val="tx1"/>
                </a:solidFill>
                <a:latin typeface="+mj-lt"/>
              </a:rPr>
              <a:t>Из газетной </a:t>
            </a:r>
          </a:p>
          <a:p>
            <a:pPr algn="ctr"/>
            <a:r>
              <a:rPr lang="ru-RU" sz="1400" dirty="0" smtClean="0">
                <a:solidFill>
                  <a:schemeClr val="tx1"/>
                </a:solidFill>
                <a:latin typeface="+mj-lt"/>
              </a:rPr>
              <a:t>бумаги</a:t>
            </a:r>
            <a:endParaRPr lang="ru-RU" sz="1400" dirty="0">
              <a:solidFill>
                <a:schemeClr val="tx1"/>
              </a:solidFill>
              <a:latin typeface="+mj-lt"/>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07744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8" name="Группа 17"/>
          <p:cNvGrpSpPr/>
          <p:nvPr/>
        </p:nvGrpSpPr>
        <p:grpSpPr>
          <a:xfrm>
            <a:off x="743048" y="1520973"/>
            <a:ext cx="4672901" cy="1566581"/>
            <a:chOff x="843439" y="2138967"/>
            <a:chExt cx="4672901" cy="1566581"/>
          </a:xfrm>
        </p:grpSpPr>
        <p:sp>
          <p:nvSpPr>
            <p:cNvPr id="21" name="Прямоугольник 20"/>
            <p:cNvSpPr/>
            <p:nvPr/>
          </p:nvSpPr>
          <p:spPr>
            <a:xfrm>
              <a:off x="843439" y="2474442"/>
              <a:ext cx="4672901" cy="1231106"/>
            </a:xfrm>
            <a:prstGeom prst="rect">
              <a:avLst/>
            </a:prstGeom>
          </p:spPr>
          <p:txBody>
            <a:bodyPr wrap="square" lIns="0" tIns="0" rIns="0" bIns="0">
              <a:spAutoFit/>
            </a:bodyPr>
            <a:lstStyle/>
            <a:p>
              <a:pPr defTabSz="914377">
                <a:lnSpc>
                  <a:spcPct val="125000"/>
                </a:lnSpc>
              </a:pPr>
              <a:r>
                <a:rPr lang="ru-RU" sz="3200" b="1" dirty="0">
                  <a:solidFill>
                    <a:prstClr val="black"/>
                  </a:solidFill>
                  <a:latin typeface="Roboto Slab"/>
                </a:rPr>
                <a:t>Из рулонов газетной </a:t>
              </a:r>
              <a:r>
                <a:rPr lang="ru-RU" sz="3200" b="1" dirty="0" smtClean="0">
                  <a:solidFill>
                    <a:prstClr val="black"/>
                  </a:solidFill>
                  <a:latin typeface="Roboto Slab"/>
                </a:rPr>
                <a:t>бумаги</a:t>
              </a:r>
              <a:endParaRPr lang="ru-RU" sz="32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38914" name="Picture 2" descr="ÐÐ°ÑÑÐ¸Ð½ÐºÐ¸ Ð¿Ð¾ Ð·Ð°Ð¿ÑÐ¾ÑÑ Ð±Ð°ÑÑÐ¸ÐºÐ°Ð´Ñ Ð² Ð±ÐµÑÐ»Ð¸Ð½Ðµ"/>
          <p:cNvPicPr>
            <a:picLocks noChangeAspect="1" noChangeArrowheads="1"/>
          </p:cNvPicPr>
          <p:nvPr/>
        </p:nvPicPr>
        <p:blipFill rotWithShape="1">
          <a:blip r:embed="rId3">
            <a:extLst>
              <a:ext uri="{28A0092B-C50C-407E-A947-70E740481C1C}">
                <a14:useLocalDpi xmlns:a14="http://schemas.microsoft.com/office/drawing/2010/main" val="0"/>
              </a:ext>
            </a:extLst>
          </a:blip>
          <a:srcRect l="4397" t="3164" r="29446" b="4667"/>
          <a:stretch/>
        </p:blipFill>
        <p:spPr bwMode="auto">
          <a:xfrm>
            <a:off x="5415949" y="881316"/>
            <a:ext cx="3240000" cy="323999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4" name="Скругленный прямоугольник 1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91774191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7" name="Группа 16"/>
          <p:cNvGrpSpPr/>
          <p:nvPr/>
        </p:nvGrpSpPr>
        <p:grpSpPr>
          <a:xfrm>
            <a:off x="743048" y="1520973"/>
            <a:ext cx="4672901" cy="1566581"/>
            <a:chOff x="843439" y="2138967"/>
            <a:chExt cx="4672901" cy="1566581"/>
          </a:xfrm>
        </p:grpSpPr>
        <p:sp>
          <p:nvSpPr>
            <p:cNvPr id="23" name="Прямоугольник 22"/>
            <p:cNvSpPr/>
            <p:nvPr/>
          </p:nvSpPr>
          <p:spPr>
            <a:xfrm>
              <a:off x="843439" y="2474442"/>
              <a:ext cx="4672901" cy="1231106"/>
            </a:xfrm>
            <a:prstGeom prst="rect">
              <a:avLst/>
            </a:prstGeom>
          </p:spPr>
          <p:txBody>
            <a:bodyPr wrap="square" lIns="0" tIns="0" rIns="0" bIns="0">
              <a:spAutoFit/>
            </a:bodyPr>
            <a:lstStyle/>
            <a:p>
              <a:pPr defTabSz="914377">
                <a:lnSpc>
                  <a:spcPct val="125000"/>
                </a:lnSpc>
              </a:pPr>
              <a:r>
                <a:rPr lang="ru-RU" sz="3200" b="1" dirty="0">
                  <a:solidFill>
                    <a:prstClr val="black"/>
                  </a:solidFill>
                  <a:latin typeface="Roboto Slab"/>
                </a:rPr>
                <a:t>Из рулонов газетной </a:t>
              </a:r>
              <a:r>
                <a:rPr lang="ru-RU" sz="3200" b="1" dirty="0" smtClean="0">
                  <a:solidFill>
                    <a:prstClr val="black"/>
                  </a:solidFill>
                  <a:latin typeface="Roboto Slab"/>
                </a:rPr>
                <a:t>бумаги</a:t>
              </a:r>
              <a:endParaRPr lang="ru-RU" sz="3200" b="1" dirty="0">
                <a:solidFill>
                  <a:prstClr val="black"/>
                </a:solidFill>
                <a:latin typeface="Roboto Slab"/>
              </a:endParaRPr>
            </a:p>
          </p:txBody>
        </p:sp>
        <p:sp>
          <p:nvSpPr>
            <p:cNvPr id="24" name="TextBox 23"/>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pic>
        <p:nvPicPr>
          <p:cNvPr id="26" name="Picture 2" descr="ÐÐ°ÑÑÐ¸Ð½ÐºÐ¸ Ð¿Ð¾ Ð·Ð°Ð¿ÑÐ¾ÑÑ Ð±Ð°ÑÑÐ¸ÐºÐ°Ð´Ñ Ð² Ð±ÐµÑÐ»Ð¸Ð½Ðµ"/>
          <p:cNvPicPr>
            <a:picLocks noChangeAspect="1" noChangeArrowheads="1"/>
          </p:cNvPicPr>
          <p:nvPr/>
        </p:nvPicPr>
        <p:blipFill rotWithShape="1">
          <a:blip r:embed="rId3">
            <a:extLst>
              <a:ext uri="{28A0092B-C50C-407E-A947-70E740481C1C}">
                <a14:useLocalDpi xmlns:a14="http://schemas.microsoft.com/office/drawing/2010/main" val="0"/>
              </a:ext>
            </a:extLst>
          </a:blip>
          <a:srcRect l="4397" t="3164" r="29446" b="4667"/>
          <a:stretch/>
        </p:blipFill>
        <p:spPr bwMode="auto">
          <a:xfrm>
            <a:off x="5415949" y="881316"/>
            <a:ext cx="3240000" cy="323999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7" name="Скругленный прямоугольник 26">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2507121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A5A5A5">
                  <a:lumMod val="75000"/>
                </a:srgb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rgbClr val="A5A5A5">
                    <a:lumMod val="75000"/>
                  </a:srgbClr>
                </a:solidFill>
                <a:latin typeface="Roboto Slab"/>
              </a:rPr>
              <a:t>Ответьте на вопрос</a:t>
            </a:r>
            <a:endParaRPr lang="ru-RU" sz="2200" dirty="0">
              <a:solidFill>
                <a:srgbClr val="A5A5A5">
                  <a:lumMod val="75000"/>
                </a:srgbClr>
              </a:solidFill>
              <a:latin typeface="Roboto Slab"/>
            </a:endParaRPr>
          </a:p>
        </p:txBody>
      </p:sp>
      <p:sp>
        <p:nvSpPr>
          <p:cNvPr id="3" name="Прямоугольник 2"/>
          <p:cNvSpPr/>
          <p:nvPr/>
        </p:nvSpPr>
        <p:spPr>
          <a:xfrm flipH="1">
            <a:off x="358775" y="1166813"/>
            <a:ext cx="5473700" cy="1384033"/>
          </a:xfrm>
          <a:prstGeom prst="rect">
            <a:avLst/>
          </a:prstGeom>
          <a:ln>
            <a:noFill/>
          </a:ln>
        </p:spPr>
        <p:txBody>
          <a:bodyPr wrap="square" lIns="0" tIns="0" rIns="0" bIns="0" anchor="t" anchorCtr="0">
            <a:spAutoFit/>
          </a:bodyPr>
          <a:lstStyle/>
          <a:p>
            <a:pPr>
              <a:lnSpc>
                <a:spcPct val="114000"/>
              </a:lnSpc>
            </a:pPr>
            <a:r>
              <a:rPr lang="ru-RU" sz="1600" dirty="0">
                <a:solidFill>
                  <a:prstClr val="black"/>
                </a:solidFill>
                <a:latin typeface="Roboto Slab"/>
              </a:rPr>
              <a:t>Из девяти однотипных предметов в историю вошёл тот, который принадлежал 150-й </a:t>
            </a:r>
            <a:r>
              <a:rPr lang="ru-RU" sz="1600" dirty="0" err="1">
                <a:solidFill>
                  <a:prstClr val="black"/>
                </a:solidFill>
                <a:latin typeface="Roboto Slab"/>
              </a:rPr>
              <a:t>Идрицкой</a:t>
            </a:r>
            <a:r>
              <a:rPr lang="ru-RU" sz="1600" dirty="0">
                <a:solidFill>
                  <a:prstClr val="black"/>
                </a:solidFill>
                <a:latin typeface="Roboto Slab"/>
              </a:rPr>
              <a:t> стрелковой дивизии. Какое название из двух слов получил этот предмет после того, как его прикрепили к конной скульптуре Вильгельма I?</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prstClr val="black"/>
                </a:solidFill>
                <a:latin typeface="Roboto Slab"/>
              </a:rPr>
              <a:t>Знамя Победы</a:t>
            </a: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Георгиевская лента</a:t>
            </a:r>
            <a:endParaRPr lang="ru-RU" sz="1600" dirty="0">
              <a:solidFill>
                <a:prstClr val="black"/>
              </a:solidFill>
              <a:latin typeface="Roboto Slab"/>
            </a:endParaRPr>
          </a:p>
        </p:txBody>
      </p:sp>
      <p:sp>
        <p:nvSpPr>
          <p:cNvPr id="9" name="Скругленный прямоугольник 8">
            <a:hlinkClick r:id="rId4"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Венок дружбы</a:t>
            </a:r>
            <a:endParaRPr lang="ru-RU" sz="1600" dirty="0">
              <a:solidFill>
                <a:prstClr val="black"/>
              </a:solidFill>
              <a:latin typeface="Roboto Slab"/>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prstClr val="black"/>
                </a:solidFill>
                <a:latin typeface="Roboto Slab"/>
              </a:rPr>
              <a:t>Статуя </a:t>
            </a:r>
            <a:r>
              <a:rPr lang="ru-RU" sz="1600" dirty="0" smtClean="0">
                <a:solidFill>
                  <a:prstClr val="black"/>
                </a:solidFill>
                <a:latin typeface="Roboto Slab"/>
              </a:rPr>
              <a:t>Свободы</a:t>
            </a:r>
            <a:endParaRPr lang="ru-RU" sz="1600" dirty="0">
              <a:solidFill>
                <a:prstClr val="black"/>
              </a:solidFill>
              <a:latin typeface="Roboto Slab"/>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16376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6" y="1591033"/>
            <a:ext cx="4082234" cy="2176129"/>
            <a:chOff x="1072037" y="2057764"/>
            <a:chExt cx="4082234" cy="2176129"/>
          </a:xfrm>
        </p:grpSpPr>
        <p:grpSp>
          <p:nvGrpSpPr>
            <p:cNvPr id="18" name="Группа 17"/>
            <p:cNvGrpSpPr/>
            <p:nvPr/>
          </p:nvGrpSpPr>
          <p:grpSpPr>
            <a:xfrm>
              <a:off x="1072039" y="2057764"/>
              <a:ext cx="3218973" cy="757642"/>
              <a:chOff x="843439" y="2138967"/>
              <a:chExt cx="3218973" cy="757642"/>
            </a:xfrm>
          </p:grpSpPr>
          <p:sp>
            <p:nvSpPr>
              <p:cNvPr id="21" name="Прямоугольник 20"/>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Знамя Победы</a:t>
                </a: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2941231"/>
              <a:ext cx="4082234" cy="1292662"/>
            </a:xfrm>
            <a:prstGeom prst="rect">
              <a:avLst/>
            </a:prstGeom>
            <a:noFill/>
          </p:spPr>
          <p:txBody>
            <a:bodyPr wrap="square" lIns="0" tIns="0" rIns="0" bIns="0" rtlCol="0">
              <a:spAutoFit/>
            </a:bodyPr>
            <a:lstStyle/>
            <a:p>
              <a:pPr defTabSz="914377"/>
              <a:r>
                <a:rPr lang="ru-RU" sz="1400" dirty="0">
                  <a:solidFill>
                    <a:prstClr val="black"/>
                  </a:solidFill>
                  <a:latin typeface="Roboto Slab"/>
                </a:rPr>
                <a:t>Для водружения над Рейхстагом было изготовлено девять флагов – по количеству дивизий, штурмовавших Берлин. Первоначально знамя было не поднято над куполом, а прикреплено к статуе на фронтоне.</a:t>
              </a:r>
            </a:p>
          </p:txBody>
        </p:sp>
      </p:grpSp>
      <p:pic>
        <p:nvPicPr>
          <p:cNvPr id="39942" name="Picture 6" descr="ÐÐ°ÑÑÐ¸Ð½ÐºÐ¸ Ð¿Ð¾ Ð·Ð°Ð¿ÑÐ¾ÑÑ ÐÐ½Ð°Ð¼Ñ Ð¿Ð¾Ð±ÐµÐ´Ñ ÐÐ¸Ð»ÑÐ³ÐµÐ»ÑÐ¼ 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1636" y="1590222"/>
            <a:ext cx="3563591" cy="2177750"/>
          </a:xfrm>
          <a:prstGeom prst="rect">
            <a:avLst/>
          </a:prstGeom>
          <a:noFill/>
          <a:extLst>
            <a:ext uri="{909E8E84-426E-40DD-AFC4-6F175D3DCCD1}">
              <a14:hiddenFill xmlns:a14="http://schemas.microsoft.com/office/drawing/2010/main">
                <a:solidFill>
                  <a:srgbClr val="FFFFFF"/>
                </a:solidFill>
              </a14:hiddenFill>
            </a:ext>
          </a:extLst>
        </p:spPr>
      </p:pic>
      <p:sp>
        <p:nvSpPr>
          <p:cNvPr id="19" name="Скругленный прямоугольник 18">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17586184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743046" y="1591033"/>
            <a:ext cx="4082234" cy="2176129"/>
            <a:chOff x="1072037" y="2057764"/>
            <a:chExt cx="4082234" cy="2176129"/>
          </a:xfrm>
        </p:grpSpPr>
        <p:grpSp>
          <p:nvGrpSpPr>
            <p:cNvPr id="13" name="Группа 12"/>
            <p:cNvGrpSpPr/>
            <p:nvPr/>
          </p:nvGrpSpPr>
          <p:grpSpPr>
            <a:xfrm>
              <a:off x="1072039" y="2057764"/>
              <a:ext cx="3218973" cy="757642"/>
              <a:chOff x="843439" y="2138967"/>
              <a:chExt cx="3218973" cy="757642"/>
            </a:xfrm>
          </p:grpSpPr>
          <p:sp>
            <p:nvSpPr>
              <p:cNvPr id="17" name="Прямоугольник 16"/>
              <p:cNvSpPr/>
              <p:nvPr/>
            </p:nvSpPr>
            <p:spPr>
              <a:xfrm>
                <a:off x="843439" y="2474442"/>
                <a:ext cx="3218973" cy="422167"/>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Знамя Победы</a:t>
                </a:r>
              </a:p>
            </p:txBody>
          </p:sp>
          <p:sp>
            <p:nvSpPr>
              <p:cNvPr id="23" name="TextBox 22"/>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TextBox 15"/>
            <p:cNvSpPr txBox="1"/>
            <p:nvPr/>
          </p:nvSpPr>
          <p:spPr>
            <a:xfrm>
              <a:off x="1072037" y="2941231"/>
              <a:ext cx="4082234" cy="1292662"/>
            </a:xfrm>
            <a:prstGeom prst="rect">
              <a:avLst/>
            </a:prstGeom>
            <a:noFill/>
          </p:spPr>
          <p:txBody>
            <a:bodyPr wrap="square" lIns="0" tIns="0" rIns="0" bIns="0" rtlCol="0">
              <a:spAutoFit/>
            </a:bodyPr>
            <a:lstStyle/>
            <a:p>
              <a:pPr defTabSz="914377"/>
              <a:r>
                <a:rPr lang="ru-RU" sz="1400" dirty="0">
                  <a:solidFill>
                    <a:prstClr val="black"/>
                  </a:solidFill>
                  <a:latin typeface="Roboto Slab"/>
                </a:rPr>
                <a:t>Для водружения над Рейхстагом было изготовлено девять флагов – по количеству дивизий, штурмовавших Берлин. Первоначально знамя было не поднято над куполом, а прикреплено к статуе на фронтоне.</a:t>
              </a:r>
            </a:p>
          </p:txBody>
        </p:sp>
      </p:grpSp>
      <p:pic>
        <p:nvPicPr>
          <p:cNvPr id="24" name="Picture 6" descr="ÐÐ°ÑÑÐ¸Ð½ÐºÐ¸ Ð¿Ð¾ Ð·Ð°Ð¿ÑÐ¾ÑÑ ÐÐ½Ð°Ð¼Ñ Ð¿Ð¾Ð±ÐµÐ´Ñ ÐÐ¸Ð»ÑÐ³ÐµÐ»ÑÐ¼ 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1636" y="1590222"/>
            <a:ext cx="3563591" cy="2177750"/>
          </a:xfrm>
          <a:prstGeom prst="rect">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42512485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1166813"/>
            <a:ext cx="5473700" cy="1241174"/>
          </a:xfrm>
          <a:prstGeom prst="rect">
            <a:avLst/>
          </a:prstGeom>
          <a:ln>
            <a:noFill/>
          </a:ln>
        </p:spPr>
        <p:txBody>
          <a:bodyPr wrap="square" lIns="0" tIns="0" rIns="0" bIns="0" anchor="t" anchorCtr="0">
            <a:spAutoFit/>
          </a:bodyPr>
          <a:lstStyle/>
          <a:p>
            <a:pPr>
              <a:lnSpc>
                <a:spcPct val="114000"/>
              </a:lnSpc>
            </a:pPr>
            <a:r>
              <a:rPr lang="ru-RU" sz="1800" dirty="0">
                <a:latin typeface="+mj-lt"/>
              </a:rPr>
              <a:t>Назовите москвича, который вспоминал, как в годы Великой Отечественной войны он и его коллеги носили на руках Гитлера и Муссолини.</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Сергей Образцов</a:t>
            </a:r>
            <a:endParaRPr lang="ru-RU" sz="1600" dirty="0">
              <a:solidFill>
                <a:schemeClr val="tx1"/>
              </a:solidFill>
              <a:latin typeface="+mj-lt"/>
            </a:endParaRP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Вячеслав Молотов</a:t>
            </a:r>
            <a:endParaRPr lang="ru-RU" sz="1600" dirty="0">
              <a:solidFill>
                <a:schemeClr val="tx1"/>
              </a:solidFill>
              <a:latin typeface="+mj-lt"/>
            </a:endParaRPr>
          </a:p>
        </p:txBody>
      </p:sp>
      <p:sp>
        <p:nvSpPr>
          <p:cNvPr id="9" name="Скругленный прямоугольник 8">
            <a:hlinkClick r:id="rId4"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Юрий Левитан</a:t>
            </a:r>
            <a:endParaRPr lang="ru-RU" sz="1600" dirty="0">
              <a:solidFill>
                <a:schemeClr val="tx1"/>
              </a:solidFill>
              <a:latin typeface="+mj-lt"/>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Иосиф Сталин</a:t>
            </a:r>
            <a:endParaRPr lang="ru-RU" sz="1600" dirty="0">
              <a:solidFill>
                <a:schemeClr val="tx1"/>
              </a:solidFill>
              <a:latin typeface="+mj-lt"/>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98262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6" y="1201145"/>
            <a:ext cx="4082234" cy="2914792"/>
            <a:chOff x="1072037" y="2057764"/>
            <a:chExt cx="4082234" cy="2914792"/>
          </a:xfrm>
        </p:grpSpPr>
        <p:grpSp>
          <p:nvGrpSpPr>
            <p:cNvPr id="18" name="Группа 17"/>
            <p:cNvGrpSpPr/>
            <p:nvPr/>
          </p:nvGrpSpPr>
          <p:grpSpPr>
            <a:xfrm>
              <a:off x="1072039" y="2057764"/>
              <a:ext cx="3218973" cy="1219307"/>
              <a:chOff x="843439" y="2138967"/>
              <a:chExt cx="3218973" cy="1219307"/>
            </a:xfrm>
          </p:grpSpPr>
          <p:sp>
            <p:nvSpPr>
              <p:cNvPr id="21" name="Прямоугольник 20"/>
              <p:cNvSpPr/>
              <p:nvPr/>
            </p:nvSpPr>
            <p:spPr>
              <a:xfrm>
                <a:off x="843439" y="2474442"/>
                <a:ext cx="3218973" cy="883832"/>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Сергей Образцов</a:t>
                </a:r>
              </a:p>
              <a:p>
                <a:pPr defTabSz="914377">
                  <a:lnSpc>
                    <a:spcPct val="125000"/>
                  </a:lnSpc>
                </a:pPr>
                <a:endParaRPr lang="ru-RU" sz="24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2941231"/>
              <a:ext cx="4082234" cy="2031325"/>
            </a:xfrm>
            <a:prstGeom prst="rect">
              <a:avLst/>
            </a:prstGeom>
            <a:noFill/>
          </p:spPr>
          <p:txBody>
            <a:bodyPr wrap="square" lIns="0" tIns="0" rIns="0" bIns="0" rtlCol="0">
              <a:spAutoFit/>
            </a:bodyPr>
            <a:lstStyle/>
            <a:p>
              <a:pPr defTabSz="914377"/>
              <a:r>
                <a:rPr lang="ru-RU" sz="1200" dirty="0">
                  <a:solidFill>
                    <a:prstClr val="black"/>
                  </a:solidFill>
                  <a:latin typeface="Roboto Slab"/>
                </a:rPr>
                <a:t>Во время Великой Отечественной войны группы актёров кукольного театра Сергея Образцова выезжали в расположения действующей армии и показывали солдатам «Фронтовую программу» из пародийных сценок, в которых действующими лицами были политические деятели. Например, Гитлера изображали в виде немецкой овчарки с чёлкой и усиками, в буквальном смысле надевая куклу на руку. В этих сценках были задействованы в том числе и мягкие </a:t>
              </a:r>
              <a:r>
                <a:rPr lang="ru-RU" sz="1200" dirty="0" err="1">
                  <a:solidFill>
                    <a:prstClr val="black"/>
                  </a:solidFill>
                  <a:latin typeface="Roboto Slab"/>
                </a:rPr>
                <a:t>мимирующие</a:t>
              </a:r>
              <a:r>
                <a:rPr lang="ru-RU" sz="1200" dirty="0">
                  <a:solidFill>
                    <a:prstClr val="black"/>
                  </a:solidFill>
                  <a:latin typeface="Roboto Slab"/>
                </a:rPr>
                <a:t> куклы, которые надеваются на руку актёра.</a:t>
              </a:r>
            </a:p>
          </p:txBody>
        </p:sp>
      </p:grpSp>
      <p:pic>
        <p:nvPicPr>
          <p:cNvPr id="43010" name="Picture 2" descr="ÐÐ°ÑÑÐ¸Ð½ÐºÐ¸ Ð¿Ð¾ Ð·Ð°Ð¿ÑÐ¾ÑÑ Ð¡ÐµÑÐ³ÐµÐ¹ Ð¾Ð±ÑÐ°Ð·ÑÐ¾Ð²"/>
          <p:cNvPicPr>
            <a:picLocks noChangeAspect="1" noChangeArrowheads="1"/>
          </p:cNvPicPr>
          <p:nvPr/>
        </p:nvPicPr>
        <p:blipFill rotWithShape="1">
          <a:blip r:embed="rId3">
            <a:extLst>
              <a:ext uri="{28A0092B-C50C-407E-A947-70E740481C1C}">
                <a14:useLocalDpi xmlns:a14="http://schemas.microsoft.com/office/drawing/2010/main" val="0"/>
              </a:ext>
            </a:extLst>
          </a:blip>
          <a:srcRect t="9617" b="17500"/>
          <a:stretch/>
        </p:blipFill>
        <p:spPr bwMode="auto">
          <a:xfrm>
            <a:off x="5415948" y="1038542"/>
            <a:ext cx="3239999" cy="323999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4" name="Скругленный прямоугольник 1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66103440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743046" y="1201145"/>
            <a:ext cx="4082234" cy="2914792"/>
            <a:chOff x="1072037" y="2057764"/>
            <a:chExt cx="4082234" cy="2914792"/>
          </a:xfrm>
        </p:grpSpPr>
        <p:grpSp>
          <p:nvGrpSpPr>
            <p:cNvPr id="13" name="Группа 12"/>
            <p:cNvGrpSpPr/>
            <p:nvPr/>
          </p:nvGrpSpPr>
          <p:grpSpPr>
            <a:xfrm>
              <a:off x="1072039" y="2057764"/>
              <a:ext cx="3218973" cy="1219307"/>
              <a:chOff x="843439" y="2138967"/>
              <a:chExt cx="3218973" cy="1219307"/>
            </a:xfrm>
          </p:grpSpPr>
          <p:sp>
            <p:nvSpPr>
              <p:cNvPr id="17" name="Прямоугольник 16"/>
              <p:cNvSpPr/>
              <p:nvPr/>
            </p:nvSpPr>
            <p:spPr>
              <a:xfrm>
                <a:off x="843439" y="2474442"/>
                <a:ext cx="3218973" cy="883832"/>
              </a:xfrm>
              <a:prstGeom prst="rect">
                <a:avLst/>
              </a:prstGeom>
            </p:spPr>
            <p:txBody>
              <a:bodyPr wrap="square" lIns="0" tIns="0" rIns="0" bIns="0">
                <a:spAutoFit/>
              </a:bodyPr>
              <a:lstStyle/>
              <a:p>
                <a:pPr defTabSz="914377">
                  <a:lnSpc>
                    <a:spcPct val="125000"/>
                  </a:lnSpc>
                </a:pPr>
                <a:r>
                  <a:rPr lang="ru-RU" sz="2400" b="1" dirty="0">
                    <a:solidFill>
                      <a:prstClr val="black"/>
                    </a:solidFill>
                    <a:latin typeface="Roboto Slab"/>
                  </a:rPr>
                  <a:t>Сергей Образцов</a:t>
                </a:r>
              </a:p>
              <a:p>
                <a:pPr defTabSz="914377">
                  <a:lnSpc>
                    <a:spcPct val="125000"/>
                  </a:lnSpc>
                </a:pPr>
                <a:endParaRPr lang="ru-RU" sz="2400" b="1" dirty="0">
                  <a:solidFill>
                    <a:prstClr val="black"/>
                  </a:solidFill>
                  <a:latin typeface="Roboto Slab"/>
                </a:endParaRPr>
              </a:p>
            </p:txBody>
          </p:sp>
          <p:sp>
            <p:nvSpPr>
              <p:cNvPr id="23" name="TextBox 22"/>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TextBox 15"/>
            <p:cNvSpPr txBox="1"/>
            <p:nvPr/>
          </p:nvSpPr>
          <p:spPr>
            <a:xfrm>
              <a:off x="1072037" y="2941231"/>
              <a:ext cx="4082234" cy="2031325"/>
            </a:xfrm>
            <a:prstGeom prst="rect">
              <a:avLst/>
            </a:prstGeom>
            <a:noFill/>
          </p:spPr>
          <p:txBody>
            <a:bodyPr wrap="square" lIns="0" tIns="0" rIns="0" bIns="0" rtlCol="0">
              <a:spAutoFit/>
            </a:bodyPr>
            <a:lstStyle/>
            <a:p>
              <a:pPr defTabSz="914377"/>
              <a:r>
                <a:rPr lang="ru-RU" sz="1200" dirty="0">
                  <a:solidFill>
                    <a:prstClr val="black"/>
                  </a:solidFill>
                  <a:latin typeface="Roboto Slab"/>
                </a:rPr>
                <a:t>Во время Великой Отечественной войны группы актёров кукольного театра Сергея Образцова выезжали в расположения действующей армии и показывали солдатам «Фронтовую программу» из пародийных сценок, в которых действующими лицами были политические деятели. Например, Гитлера изображали в виде немецкой овчарки с чёлкой и усиками, в буквальном смысле надевая куклу на руку. В этих сценках были задействованы в том числе и мягкие </a:t>
              </a:r>
              <a:r>
                <a:rPr lang="ru-RU" sz="1200" dirty="0" err="1">
                  <a:solidFill>
                    <a:prstClr val="black"/>
                  </a:solidFill>
                  <a:latin typeface="Roboto Slab"/>
                </a:rPr>
                <a:t>мимирующие</a:t>
              </a:r>
              <a:r>
                <a:rPr lang="ru-RU" sz="1200" dirty="0">
                  <a:solidFill>
                    <a:prstClr val="black"/>
                  </a:solidFill>
                  <a:latin typeface="Roboto Slab"/>
                </a:rPr>
                <a:t> куклы, которые надеваются на руку актёра.</a:t>
              </a:r>
            </a:p>
          </p:txBody>
        </p:sp>
      </p:grpSp>
      <p:pic>
        <p:nvPicPr>
          <p:cNvPr id="24" name="Picture 2" descr="ÐÐ°ÑÑÐ¸Ð½ÐºÐ¸ Ð¿Ð¾ Ð·Ð°Ð¿ÑÐ¾ÑÑ Ð¡ÐµÑÐ³ÐµÐ¹ Ð¾Ð±ÑÐ°Ð·ÑÐ¾Ð²"/>
          <p:cNvPicPr>
            <a:picLocks noChangeAspect="1" noChangeArrowheads="1"/>
          </p:cNvPicPr>
          <p:nvPr/>
        </p:nvPicPr>
        <p:blipFill rotWithShape="1">
          <a:blip r:embed="rId3">
            <a:extLst>
              <a:ext uri="{28A0092B-C50C-407E-A947-70E740481C1C}">
                <a14:useLocalDpi xmlns:a14="http://schemas.microsoft.com/office/drawing/2010/main" val="0"/>
              </a:ext>
            </a:extLst>
          </a:blip>
          <a:srcRect t="9617" b="17500"/>
          <a:stretch/>
        </p:blipFill>
        <p:spPr bwMode="auto">
          <a:xfrm>
            <a:off x="5415948" y="1038542"/>
            <a:ext cx="3239999" cy="323999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3244886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1166813"/>
            <a:ext cx="5473700" cy="2193164"/>
          </a:xfrm>
          <a:prstGeom prst="rect">
            <a:avLst/>
          </a:prstGeom>
          <a:ln>
            <a:noFill/>
          </a:ln>
        </p:spPr>
        <p:txBody>
          <a:bodyPr wrap="square" lIns="0" tIns="0" rIns="0" bIns="0" anchor="t" anchorCtr="0">
            <a:spAutoFit/>
          </a:bodyPr>
          <a:lstStyle/>
          <a:p>
            <a:pPr>
              <a:lnSpc>
                <a:spcPct val="114000"/>
              </a:lnSpc>
            </a:pPr>
            <a:r>
              <a:rPr lang="ru-RU" sz="1400" dirty="0">
                <a:latin typeface="+mj-lt"/>
              </a:rPr>
              <a:t>Паровозы 52-й серии начали строить в 1943 году. Великая Отечественная война ещё не закончилась, а на советские железные дороги поступило уже более двух тысяч таких паровозов. Машинисты их оценили, вот только жаловались, что они не очень хорошо работают на наиболее распространённом топливе — низкокалорийных углях. В классификации Министерства путей сообщения эти паровозы обозначались двумя  </a:t>
            </a:r>
            <a:r>
              <a:rPr lang="ru-RU" sz="1400" dirty="0" smtClean="0">
                <a:latin typeface="+mj-lt"/>
              </a:rPr>
              <a:t>буквами </a:t>
            </a:r>
            <a:r>
              <a:rPr lang="ru-RU" sz="1400" dirty="0">
                <a:latin typeface="+mj-lt"/>
              </a:rPr>
              <a:t>— </a:t>
            </a:r>
            <a:r>
              <a:rPr lang="ru-RU" sz="1400" dirty="0" smtClean="0">
                <a:latin typeface="+mj-lt"/>
              </a:rPr>
              <a:t>ТЭ. </a:t>
            </a:r>
            <a:r>
              <a:rPr lang="ru-RU" sz="1400" dirty="0">
                <a:latin typeface="+mj-lt"/>
              </a:rPr>
              <a:t>Расшифруйте букву «Т».</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Типовой</a:t>
            </a:r>
            <a:endParaRPr lang="ru-RU" sz="1600" dirty="0">
              <a:solidFill>
                <a:schemeClr val="tx1"/>
              </a:solidFill>
              <a:latin typeface="+mj-lt"/>
            </a:endParaRPr>
          </a:p>
        </p:txBody>
      </p:sp>
      <p:sp>
        <p:nvSpPr>
          <p:cNvPr id="8" name="Скругленный прямоугольник 7">
            <a:hlinkClick r:id="rId4"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Трофейный</a:t>
            </a:r>
            <a:endParaRPr lang="ru-RU" sz="1600" dirty="0">
              <a:solidFill>
                <a:schemeClr val="tx1"/>
              </a:solidFill>
              <a:latin typeface="+mj-lt"/>
            </a:endParaRPr>
          </a:p>
        </p:txBody>
      </p:sp>
      <p:sp>
        <p:nvSpPr>
          <p:cNvPr id="9" name="Скругленный прямоугольник 8">
            <a:hlinkClick r:id="rId3"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Тяжёлый</a:t>
            </a:r>
            <a:endParaRPr lang="ru-RU" sz="1600" dirty="0">
              <a:solidFill>
                <a:schemeClr val="tx1"/>
              </a:solidFill>
              <a:latin typeface="+mj-lt"/>
            </a:endParaRPr>
          </a:p>
        </p:txBody>
      </p:sp>
      <p:sp>
        <p:nvSpPr>
          <p:cNvPr id="11" name="Скругленный прямоугольник 10">
            <a:hlinkClick r:id="rId3"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Трудный</a:t>
            </a:r>
            <a:endParaRPr lang="ru-RU" sz="1600" dirty="0">
              <a:solidFill>
                <a:schemeClr val="tx1"/>
              </a:solidFill>
              <a:latin typeface="+mj-lt"/>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33510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6" y="1614794"/>
            <a:ext cx="4082234" cy="2087494"/>
            <a:chOff x="1072037" y="2057764"/>
            <a:chExt cx="4082234" cy="2087494"/>
          </a:xfrm>
        </p:grpSpPr>
        <p:grpSp>
          <p:nvGrpSpPr>
            <p:cNvPr id="18" name="Группа 17"/>
            <p:cNvGrpSpPr/>
            <p:nvPr/>
          </p:nvGrpSpPr>
          <p:grpSpPr>
            <a:xfrm>
              <a:off x="1072039" y="2057764"/>
              <a:ext cx="3218973" cy="827982"/>
              <a:chOff x="843439" y="2138967"/>
              <a:chExt cx="3218973" cy="827982"/>
            </a:xfrm>
          </p:grpSpPr>
          <p:sp>
            <p:nvSpPr>
              <p:cNvPr id="21" name="Прямоугольник 20"/>
              <p:cNvSpPr/>
              <p:nvPr/>
            </p:nvSpPr>
            <p:spPr>
              <a:xfrm>
                <a:off x="843439" y="2474442"/>
                <a:ext cx="3218973" cy="492507"/>
              </a:xfrm>
              <a:prstGeom prst="rect">
                <a:avLst/>
              </a:prstGeom>
            </p:spPr>
            <p:txBody>
              <a:bodyPr wrap="square" lIns="0" tIns="0" rIns="0" bIns="0">
                <a:spAutoFit/>
              </a:bodyPr>
              <a:lstStyle/>
              <a:p>
                <a:pPr defTabSz="914377">
                  <a:lnSpc>
                    <a:spcPct val="125000"/>
                  </a:lnSpc>
                </a:pPr>
                <a:r>
                  <a:rPr lang="ru-RU" sz="2800" b="1" dirty="0">
                    <a:solidFill>
                      <a:prstClr val="black"/>
                    </a:solidFill>
                    <a:latin typeface="Roboto Slab"/>
                  </a:rPr>
                  <a:t>Трофейный</a:t>
                </a: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3068040"/>
              <a:ext cx="4082234" cy="1077218"/>
            </a:xfrm>
            <a:prstGeom prst="rect">
              <a:avLst/>
            </a:prstGeom>
            <a:noFill/>
          </p:spPr>
          <p:txBody>
            <a:bodyPr wrap="square" lIns="0" tIns="0" rIns="0" bIns="0" rtlCol="0">
              <a:spAutoFit/>
            </a:bodyPr>
            <a:lstStyle/>
            <a:p>
              <a:pPr defTabSz="914377"/>
              <a:r>
                <a:rPr lang="ru-RU" sz="1400" dirty="0">
                  <a:solidFill>
                    <a:prstClr val="black"/>
                  </a:solidFill>
                  <a:latin typeface="Roboto Slab"/>
                </a:rPr>
                <a:t>Паровозы 52-й серии строили в Германии специально для войны. Как трофеи они доставались Советской армии. И работали за милую душу, только к советскому углю были немного </a:t>
              </a:r>
              <a:r>
                <a:rPr lang="ru-RU" sz="1400" dirty="0" smtClean="0">
                  <a:solidFill>
                    <a:prstClr val="black"/>
                  </a:solidFill>
                  <a:latin typeface="Roboto Slab"/>
                </a:rPr>
                <a:t>непривычны.</a:t>
              </a:r>
              <a:endParaRPr lang="ru-RU" sz="1400" dirty="0">
                <a:solidFill>
                  <a:prstClr val="black"/>
                </a:solidFill>
                <a:latin typeface="Roboto Slab"/>
              </a:endParaRPr>
            </a:p>
          </p:txBody>
        </p:sp>
      </p:grpSp>
      <p:pic>
        <p:nvPicPr>
          <p:cNvPr id="45058" name="Picture 2" descr="https://upload.wikimedia.org/wikipedia/commons/8/8a/Locomotive_BR52-8177-9.jpg"/>
          <p:cNvPicPr>
            <a:picLocks noChangeAspect="1" noChangeArrowheads="1"/>
          </p:cNvPicPr>
          <p:nvPr/>
        </p:nvPicPr>
        <p:blipFill rotWithShape="1">
          <a:blip r:embed="rId3">
            <a:extLst>
              <a:ext uri="{28A0092B-C50C-407E-A947-70E740481C1C}">
                <a14:useLocalDpi xmlns:a14="http://schemas.microsoft.com/office/drawing/2010/main" val="0"/>
              </a:ext>
            </a:extLst>
          </a:blip>
          <a:srcRect l="9947" r="23298"/>
          <a:stretch/>
        </p:blipFill>
        <p:spPr bwMode="auto">
          <a:xfrm>
            <a:off x="5415948" y="1038541"/>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9" name="Скругленный прямоугольник 18">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378367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8" name="Группа 17"/>
          <p:cNvGrpSpPr/>
          <p:nvPr/>
        </p:nvGrpSpPr>
        <p:grpSpPr>
          <a:xfrm>
            <a:off x="743046" y="1614794"/>
            <a:ext cx="4082234" cy="2087494"/>
            <a:chOff x="1072037" y="2057764"/>
            <a:chExt cx="4082234" cy="2087494"/>
          </a:xfrm>
        </p:grpSpPr>
        <p:grpSp>
          <p:nvGrpSpPr>
            <p:cNvPr id="19" name="Группа 18"/>
            <p:cNvGrpSpPr/>
            <p:nvPr/>
          </p:nvGrpSpPr>
          <p:grpSpPr>
            <a:xfrm>
              <a:off x="1072039" y="2057764"/>
              <a:ext cx="3218973" cy="827982"/>
              <a:chOff x="843439" y="2138967"/>
              <a:chExt cx="3218973" cy="827982"/>
            </a:xfrm>
          </p:grpSpPr>
          <p:sp>
            <p:nvSpPr>
              <p:cNvPr id="21" name="Прямоугольник 20"/>
              <p:cNvSpPr/>
              <p:nvPr/>
            </p:nvSpPr>
            <p:spPr>
              <a:xfrm>
                <a:off x="843439" y="2474442"/>
                <a:ext cx="3218973" cy="492507"/>
              </a:xfrm>
              <a:prstGeom prst="rect">
                <a:avLst/>
              </a:prstGeom>
            </p:spPr>
            <p:txBody>
              <a:bodyPr wrap="square" lIns="0" tIns="0" rIns="0" bIns="0">
                <a:spAutoFit/>
              </a:bodyPr>
              <a:lstStyle/>
              <a:p>
                <a:pPr defTabSz="914377">
                  <a:lnSpc>
                    <a:spcPct val="125000"/>
                  </a:lnSpc>
                </a:pPr>
                <a:r>
                  <a:rPr lang="ru-RU" sz="2800" b="1" dirty="0">
                    <a:solidFill>
                      <a:prstClr val="black"/>
                    </a:solidFill>
                    <a:latin typeface="Roboto Slab"/>
                  </a:rPr>
                  <a:t>Трофейный</a:t>
                </a: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3068040"/>
              <a:ext cx="4082234" cy="1077218"/>
            </a:xfrm>
            <a:prstGeom prst="rect">
              <a:avLst/>
            </a:prstGeom>
            <a:noFill/>
          </p:spPr>
          <p:txBody>
            <a:bodyPr wrap="square" lIns="0" tIns="0" rIns="0" bIns="0" rtlCol="0">
              <a:spAutoFit/>
            </a:bodyPr>
            <a:lstStyle/>
            <a:p>
              <a:pPr defTabSz="914377"/>
              <a:r>
                <a:rPr lang="ru-RU" sz="1400" dirty="0">
                  <a:solidFill>
                    <a:prstClr val="black"/>
                  </a:solidFill>
                  <a:latin typeface="Roboto Slab"/>
                </a:rPr>
                <a:t>Паровозы 52-й серии строили в Германии специально для войны. Как трофеи они доставались Советской армии. И работали за милую душу, только к советскому углю были немного </a:t>
              </a:r>
              <a:r>
                <a:rPr lang="ru-RU" sz="1400" dirty="0" smtClean="0">
                  <a:solidFill>
                    <a:prstClr val="black"/>
                  </a:solidFill>
                  <a:latin typeface="Roboto Slab"/>
                </a:rPr>
                <a:t>непривычны.</a:t>
              </a:r>
              <a:endParaRPr lang="ru-RU" sz="1400" dirty="0">
                <a:solidFill>
                  <a:prstClr val="black"/>
                </a:solidFill>
                <a:latin typeface="Roboto Slab"/>
              </a:endParaRPr>
            </a:p>
          </p:txBody>
        </p:sp>
      </p:grpSp>
      <p:pic>
        <p:nvPicPr>
          <p:cNvPr id="25" name="Picture 2" descr="https://upload.wikimedia.org/wikipedia/commons/8/8a/Locomotive_BR52-8177-9.jpg"/>
          <p:cNvPicPr>
            <a:picLocks noChangeAspect="1" noChangeArrowheads="1"/>
          </p:cNvPicPr>
          <p:nvPr/>
        </p:nvPicPr>
        <p:blipFill rotWithShape="1">
          <a:blip r:embed="rId3">
            <a:extLst>
              <a:ext uri="{28A0092B-C50C-407E-A947-70E740481C1C}">
                <a14:useLocalDpi xmlns:a14="http://schemas.microsoft.com/office/drawing/2010/main" val="0"/>
              </a:ext>
            </a:extLst>
          </a:blip>
          <a:srcRect l="9947" r="23298"/>
          <a:stretch/>
        </p:blipFill>
        <p:spPr bwMode="auto">
          <a:xfrm>
            <a:off x="5415948" y="1038541"/>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1601375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1166813"/>
            <a:ext cx="5473700" cy="1241174"/>
          </a:xfrm>
          <a:prstGeom prst="rect">
            <a:avLst/>
          </a:prstGeom>
          <a:ln>
            <a:noFill/>
          </a:ln>
        </p:spPr>
        <p:txBody>
          <a:bodyPr wrap="square" lIns="0" tIns="0" rIns="0" bIns="0" anchor="t" anchorCtr="0">
            <a:spAutoFit/>
          </a:bodyPr>
          <a:lstStyle/>
          <a:p>
            <a:pPr>
              <a:lnSpc>
                <a:spcPct val="114000"/>
              </a:lnSpc>
            </a:pPr>
            <a:r>
              <a:rPr lang="ru-RU" sz="1800" dirty="0">
                <a:latin typeface="+mj-lt"/>
              </a:rPr>
              <a:t>Во многих партизанских отрядах в годы Великой Отечественной войны воины, идя на задание, надевали лапти. Назовите животных, из-за которых они это делали.</a:t>
            </a:r>
          </a:p>
        </p:txBody>
      </p:sp>
      <p:sp>
        <p:nvSpPr>
          <p:cNvPr id="13" name="Скругленный прямоугольник 12">
            <a:hlinkClick r:id="rId3" action="ppaction://hlinksldjump"/>
          </p:cNvPr>
          <p:cNvSpPr/>
          <p:nvPr/>
        </p:nvSpPr>
        <p:spPr>
          <a:xfrm>
            <a:off x="3587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Кошки</a:t>
            </a:r>
            <a:endParaRPr lang="ru-RU" sz="1600" dirty="0">
              <a:solidFill>
                <a:schemeClr val="tx1"/>
              </a:solidFill>
              <a:latin typeface="+mj-lt"/>
            </a:endParaRPr>
          </a:p>
        </p:txBody>
      </p:sp>
      <p:sp>
        <p:nvSpPr>
          <p:cNvPr id="8" name="Скругленный прямоугольник 7">
            <a:hlinkClick r:id="rId3"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Лоси</a:t>
            </a:r>
            <a:endParaRPr lang="ru-RU" sz="1600" dirty="0">
              <a:solidFill>
                <a:schemeClr val="tx1"/>
              </a:solidFill>
              <a:latin typeface="+mj-lt"/>
            </a:endParaRPr>
          </a:p>
        </p:txBody>
      </p:sp>
      <p:sp>
        <p:nvSpPr>
          <p:cNvPr id="9" name="Скругленный прямоугольник 8">
            <a:hlinkClick r:id="rId3" action="ppaction://hlinksldjump"/>
          </p:cNvPr>
          <p:cNvSpPr/>
          <p:nvPr/>
        </p:nvSpPr>
        <p:spPr>
          <a:xfrm>
            <a:off x="3312475" y="365871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Кабаны</a:t>
            </a:r>
            <a:endParaRPr lang="ru-RU" sz="1600" dirty="0">
              <a:solidFill>
                <a:schemeClr val="tx1"/>
              </a:solidFill>
              <a:latin typeface="+mj-lt"/>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Собаки</a:t>
            </a:r>
            <a:endParaRPr lang="ru-RU" sz="1600" dirty="0">
              <a:solidFill>
                <a:schemeClr val="tx1"/>
              </a:solidFill>
              <a:latin typeface="+mj-lt"/>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40949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6" y="1675564"/>
            <a:ext cx="4082234" cy="1748940"/>
            <a:chOff x="1072037" y="2057764"/>
            <a:chExt cx="4082234" cy="1748940"/>
          </a:xfrm>
        </p:grpSpPr>
        <p:grpSp>
          <p:nvGrpSpPr>
            <p:cNvPr id="18" name="Группа 17"/>
            <p:cNvGrpSpPr/>
            <p:nvPr/>
          </p:nvGrpSpPr>
          <p:grpSpPr>
            <a:xfrm>
              <a:off x="1072039" y="2057764"/>
              <a:ext cx="3218973" cy="827982"/>
              <a:chOff x="843439" y="2138967"/>
              <a:chExt cx="3218973" cy="827982"/>
            </a:xfrm>
          </p:grpSpPr>
          <p:sp>
            <p:nvSpPr>
              <p:cNvPr id="21" name="Прямоугольник 20"/>
              <p:cNvSpPr/>
              <p:nvPr/>
            </p:nvSpPr>
            <p:spPr>
              <a:xfrm>
                <a:off x="843439" y="2474442"/>
                <a:ext cx="3218973" cy="492507"/>
              </a:xfrm>
              <a:prstGeom prst="rect">
                <a:avLst/>
              </a:prstGeom>
            </p:spPr>
            <p:txBody>
              <a:bodyPr wrap="square" lIns="0" tIns="0" rIns="0" bIns="0">
                <a:spAutoFit/>
              </a:bodyPr>
              <a:lstStyle/>
              <a:p>
                <a:pPr defTabSz="914377">
                  <a:lnSpc>
                    <a:spcPct val="125000"/>
                  </a:lnSpc>
                </a:pPr>
                <a:r>
                  <a:rPr lang="ru-RU" sz="2800" b="1" dirty="0" smtClean="0">
                    <a:solidFill>
                      <a:prstClr val="black"/>
                    </a:solidFill>
                    <a:latin typeface="Roboto Slab"/>
                  </a:rPr>
                  <a:t>Собаки</a:t>
                </a:r>
                <a:endParaRPr lang="ru-RU" sz="28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3068040"/>
              <a:ext cx="4082234" cy="738664"/>
            </a:xfrm>
            <a:prstGeom prst="rect">
              <a:avLst/>
            </a:prstGeom>
            <a:noFill/>
          </p:spPr>
          <p:txBody>
            <a:bodyPr wrap="square" lIns="0" tIns="0" rIns="0" bIns="0" rtlCol="0">
              <a:spAutoFit/>
            </a:bodyPr>
            <a:lstStyle/>
            <a:p>
              <a:pPr defTabSz="914377"/>
              <a:r>
                <a:rPr lang="ru-RU" sz="1600" dirty="0">
                  <a:solidFill>
                    <a:prstClr val="black"/>
                  </a:solidFill>
                  <a:latin typeface="Roboto Slab"/>
                </a:rPr>
                <a:t>В лесу собаки не берут след ноги в лапте, так как запах отбивается запахом деревьев.</a:t>
              </a:r>
            </a:p>
          </p:txBody>
        </p:sp>
      </p:grpSp>
      <p:pic>
        <p:nvPicPr>
          <p:cNvPr id="47106" name="Picture 2" descr="ÐÐ°ÑÑÐ¸Ð½ÐºÐ¸ Ð¿Ð¾ Ð·Ð°Ð¿ÑÐ¾ÑÑ Ð½ÐµÐ¼ÐµÑÐºÐ°Ñ Ð¾Ð²ÑÐ°ÑÐºÐ° Ñ Ð³Ð¸ÑÐ»ÐµÑÐ°"/>
          <p:cNvPicPr>
            <a:picLocks noChangeAspect="1" noChangeArrowheads="1"/>
          </p:cNvPicPr>
          <p:nvPr/>
        </p:nvPicPr>
        <p:blipFill rotWithShape="1">
          <a:blip r:embed="rId3">
            <a:extLst>
              <a:ext uri="{28A0092B-C50C-407E-A947-70E740481C1C}">
                <a14:useLocalDpi xmlns:a14="http://schemas.microsoft.com/office/drawing/2010/main" val="0"/>
              </a:ext>
            </a:extLst>
          </a:blip>
          <a:srcRect l="15385" r="9615"/>
          <a:stretch/>
        </p:blipFill>
        <p:spPr bwMode="auto">
          <a:xfrm>
            <a:off x="5415949" y="930035"/>
            <a:ext cx="3240000" cy="323999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4" name="Скругленный прямоугольник 1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411231313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743046" y="1699314"/>
            <a:ext cx="4082234" cy="1748940"/>
            <a:chOff x="1072037" y="2057764"/>
            <a:chExt cx="4082234" cy="1748940"/>
          </a:xfrm>
        </p:grpSpPr>
        <p:grpSp>
          <p:nvGrpSpPr>
            <p:cNvPr id="13" name="Группа 12"/>
            <p:cNvGrpSpPr/>
            <p:nvPr/>
          </p:nvGrpSpPr>
          <p:grpSpPr>
            <a:xfrm>
              <a:off x="1072039" y="2057764"/>
              <a:ext cx="3218973" cy="827982"/>
              <a:chOff x="843439" y="2138967"/>
              <a:chExt cx="3218973" cy="827982"/>
            </a:xfrm>
          </p:grpSpPr>
          <p:sp>
            <p:nvSpPr>
              <p:cNvPr id="17" name="Прямоугольник 16"/>
              <p:cNvSpPr/>
              <p:nvPr/>
            </p:nvSpPr>
            <p:spPr>
              <a:xfrm>
                <a:off x="843439" y="2474442"/>
                <a:ext cx="3218973" cy="492507"/>
              </a:xfrm>
              <a:prstGeom prst="rect">
                <a:avLst/>
              </a:prstGeom>
            </p:spPr>
            <p:txBody>
              <a:bodyPr wrap="square" lIns="0" tIns="0" rIns="0" bIns="0">
                <a:spAutoFit/>
              </a:bodyPr>
              <a:lstStyle/>
              <a:p>
                <a:pPr defTabSz="914377">
                  <a:lnSpc>
                    <a:spcPct val="125000"/>
                  </a:lnSpc>
                </a:pPr>
                <a:r>
                  <a:rPr lang="ru-RU" sz="2800" b="1" dirty="0" smtClean="0">
                    <a:solidFill>
                      <a:prstClr val="black"/>
                    </a:solidFill>
                    <a:latin typeface="Roboto Slab"/>
                  </a:rPr>
                  <a:t>Собаки</a:t>
                </a:r>
                <a:endParaRPr lang="ru-RU" sz="2800" b="1" dirty="0">
                  <a:solidFill>
                    <a:prstClr val="black"/>
                  </a:solidFill>
                  <a:latin typeface="Roboto Slab"/>
                </a:endParaRPr>
              </a:p>
            </p:txBody>
          </p:sp>
          <p:sp>
            <p:nvSpPr>
              <p:cNvPr id="23" name="TextBox 22"/>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TextBox 15"/>
            <p:cNvSpPr txBox="1"/>
            <p:nvPr/>
          </p:nvSpPr>
          <p:spPr>
            <a:xfrm>
              <a:off x="1072037" y="3068040"/>
              <a:ext cx="4082234" cy="738664"/>
            </a:xfrm>
            <a:prstGeom prst="rect">
              <a:avLst/>
            </a:prstGeom>
            <a:noFill/>
          </p:spPr>
          <p:txBody>
            <a:bodyPr wrap="square" lIns="0" tIns="0" rIns="0" bIns="0" rtlCol="0">
              <a:spAutoFit/>
            </a:bodyPr>
            <a:lstStyle/>
            <a:p>
              <a:pPr defTabSz="914377"/>
              <a:r>
                <a:rPr lang="ru-RU" sz="1600" dirty="0">
                  <a:solidFill>
                    <a:prstClr val="black"/>
                  </a:solidFill>
                  <a:latin typeface="Roboto Slab"/>
                </a:rPr>
                <a:t>В лесу собаки не берут след ноги в лапте, так как запах отбивается запахом деревьев.</a:t>
              </a:r>
            </a:p>
          </p:txBody>
        </p:sp>
      </p:grpSp>
      <p:pic>
        <p:nvPicPr>
          <p:cNvPr id="24" name="Picture 2" descr="ÐÐ°ÑÑÐ¸Ð½ÐºÐ¸ Ð¿Ð¾ Ð·Ð°Ð¿ÑÐ¾ÑÑ Ð½ÐµÐ¼ÐµÑÐºÐ°Ñ Ð¾Ð²ÑÐ°ÑÐºÐ° Ñ Ð³Ð¸ÑÐ»ÐµÑÐ°"/>
          <p:cNvPicPr>
            <a:picLocks noChangeAspect="1" noChangeArrowheads="1"/>
          </p:cNvPicPr>
          <p:nvPr/>
        </p:nvPicPr>
        <p:blipFill rotWithShape="1">
          <a:blip r:embed="rId3">
            <a:extLst>
              <a:ext uri="{28A0092B-C50C-407E-A947-70E740481C1C}">
                <a14:useLocalDpi xmlns:a14="http://schemas.microsoft.com/office/drawing/2010/main" val="0"/>
              </a:ext>
            </a:extLst>
          </a:blip>
          <a:srcRect l="15385" r="9615"/>
          <a:stretch/>
        </p:blipFill>
        <p:spPr bwMode="auto">
          <a:xfrm>
            <a:off x="5415949" y="953785"/>
            <a:ext cx="3240000" cy="3239999"/>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86269840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1166813"/>
            <a:ext cx="5473700" cy="1556965"/>
          </a:xfrm>
          <a:prstGeom prst="rect">
            <a:avLst/>
          </a:prstGeom>
          <a:ln>
            <a:noFill/>
          </a:ln>
        </p:spPr>
        <p:txBody>
          <a:bodyPr wrap="square" lIns="0" tIns="0" rIns="0" bIns="0" anchor="t" anchorCtr="0">
            <a:spAutoFit/>
          </a:bodyPr>
          <a:lstStyle/>
          <a:p>
            <a:pPr>
              <a:lnSpc>
                <a:spcPct val="114000"/>
              </a:lnSpc>
            </a:pPr>
            <a:r>
              <a:rPr lang="ru-RU" sz="1800" dirty="0">
                <a:latin typeface="+mj-lt"/>
              </a:rPr>
              <a:t>Поначалу может показаться удивительным, но с помощью этого приёма в годы Великой Отечественной войны было уничтожено более шестидесяти самолётов. Назовите этот приём. </a:t>
            </a:r>
          </a:p>
        </p:txBody>
      </p:sp>
      <p:sp>
        <p:nvSpPr>
          <p:cNvPr id="13" name="Скругленный прямоугольник 12">
            <a:hlinkClick r:id="rId3" action="ppaction://hlinksldjump"/>
          </p:cNvPr>
          <p:cNvSpPr/>
          <p:nvPr/>
        </p:nvSpPr>
        <p:spPr>
          <a:xfrm>
            <a:off x="358775" y="3237504"/>
            <a:ext cx="2520000" cy="745924"/>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tx1"/>
                </a:solidFill>
                <a:latin typeface="+mj-lt"/>
              </a:rPr>
              <a:t>Танковый </a:t>
            </a:r>
            <a:endParaRPr lang="ru-RU" sz="1600" dirty="0" smtClean="0">
              <a:solidFill>
                <a:schemeClr val="tx1"/>
              </a:solidFill>
              <a:latin typeface="+mj-lt"/>
            </a:endParaRPr>
          </a:p>
          <a:p>
            <a:pPr algn="ctr"/>
            <a:r>
              <a:rPr lang="ru-RU" sz="1600" dirty="0" smtClean="0">
                <a:solidFill>
                  <a:schemeClr val="tx1"/>
                </a:solidFill>
                <a:latin typeface="+mj-lt"/>
              </a:rPr>
              <a:t>таран</a:t>
            </a:r>
            <a:endParaRPr lang="ru-RU" sz="1600" dirty="0">
              <a:solidFill>
                <a:schemeClr val="tx1"/>
              </a:solidFill>
              <a:latin typeface="+mj-lt"/>
            </a:endParaRPr>
          </a:p>
        </p:txBody>
      </p:sp>
      <p:sp>
        <p:nvSpPr>
          <p:cNvPr id="8" name="Скругленный прямоугольник 7">
            <a:hlinkClick r:id="rId4" action="ppaction://hlinksldjump"/>
          </p:cNvPr>
          <p:cNvSpPr/>
          <p:nvPr/>
        </p:nvSpPr>
        <p:spPr>
          <a:xfrm>
            <a:off x="3312475" y="4157547"/>
            <a:ext cx="2520000" cy="745924"/>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Лобовая </a:t>
            </a:r>
          </a:p>
          <a:p>
            <a:pPr algn="ctr"/>
            <a:r>
              <a:rPr lang="ru-RU" sz="1600" dirty="0" smtClean="0">
                <a:solidFill>
                  <a:schemeClr val="tx1"/>
                </a:solidFill>
                <a:latin typeface="+mj-lt"/>
              </a:rPr>
              <a:t>атака</a:t>
            </a:r>
            <a:endParaRPr lang="ru-RU" sz="1600" dirty="0">
              <a:solidFill>
                <a:schemeClr val="tx1"/>
              </a:solidFill>
              <a:latin typeface="+mj-lt"/>
            </a:endParaRPr>
          </a:p>
        </p:txBody>
      </p:sp>
      <p:sp>
        <p:nvSpPr>
          <p:cNvPr id="9" name="Скругленный прямоугольник 8">
            <a:hlinkClick r:id="rId4" action="ppaction://hlinksldjump"/>
          </p:cNvPr>
          <p:cNvSpPr/>
          <p:nvPr/>
        </p:nvSpPr>
        <p:spPr>
          <a:xfrm>
            <a:off x="3312475" y="3237504"/>
            <a:ext cx="2520000" cy="745924"/>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Снайперский </a:t>
            </a:r>
          </a:p>
          <a:p>
            <a:pPr algn="ctr"/>
            <a:r>
              <a:rPr lang="ru-RU" sz="1600" dirty="0" smtClean="0">
                <a:solidFill>
                  <a:schemeClr val="tx1"/>
                </a:solidFill>
                <a:latin typeface="+mj-lt"/>
              </a:rPr>
              <a:t>огонь</a:t>
            </a:r>
            <a:endParaRPr lang="ru-RU" sz="1600" dirty="0">
              <a:solidFill>
                <a:schemeClr val="tx1"/>
              </a:solidFill>
              <a:latin typeface="+mj-lt"/>
            </a:endParaRPr>
          </a:p>
        </p:txBody>
      </p:sp>
      <p:sp>
        <p:nvSpPr>
          <p:cNvPr id="11" name="Скругленный прямоугольник 10">
            <a:hlinkClick r:id="rId4" action="ppaction://hlinksldjump"/>
          </p:cNvPr>
          <p:cNvSpPr/>
          <p:nvPr/>
        </p:nvSpPr>
        <p:spPr>
          <a:xfrm>
            <a:off x="358775" y="4157547"/>
            <a:ext cx="2520000" cy="745924"/>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Корабельный десант</a:t>
            </a:r>
            <a:endParaRPr lang="ru-RU" sz="1600" dirty="0">
              <a:solidFill>
                <a:schemeClr val="tx1"/>
              </a:solidFill>
              <a:latin typeface="+mj-lt"/>
            </a:endParaRP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71677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6" y="1371006"/>
            <a:ext cx="4082234" cy="2241382"/>
            <a:chOff x="1072037" y="2057764"/>
            <a:chExt cx="4082234" cy="2241382"/>
          </a:xfrm>
        </p:grpSpPr>
        <p:grpSp>
          <p:nvGrpSpPr>
            <p:cNvPr id="18" name="Группа 17"/>
            <p:cNvGrpSpPr/>
            <p:nvPr/>
          </p:nvGrpSpPr>
          <p:grpSpPr>
            <a:xfrm>
              <a:off x="1072039" y="2057764"/>
              <a:ext cx="3218973" cy="827982"/>
              <a:chOff x="843439" y="2138967"/>
              <a:chExt cx="3218973" cy="827982"/>
            </a:xfrm>
          </p:grpSpPr>
          <p:sp>
            <p:nvSpPr>
              <p:cNvPr id="21" name="Прямоугольник 20"/>
              <p:cNvSpPr/>
              <p:nvPr/>
            </p:nvSpPr>
            <p:spPr>
              <a:xfrm>
                <a:off x="843439" y="2474442"/>
                <a:ext cx="3218973" cy="492507"/>
              </a:xfrm>
              <a:prstGeom prst="rect">
                <a:avLst/>
              </a:prstGeom>
            </p:spPr>
            <p:txBody>
              <a:bodyPr wrap="square" lIns="0" tIns="0" rIns="0" bIns="0">
                <a:spAutoFit/>
              </a:bodyPr>
              <a:lstStyle/>
              <a:p>
                <a:pPr defTabSz="914377">
                  <a:lnSpc>
                    <a:spcPct val="125000"/>
                  </a:lnSpc>
                </a:pPr>
                <a:r>
                  <a:rPr lang="ru-RU" sz="2800" b="1" dirty="0">
                    <a:solidFill>
                      <a:prstClr val="black"/>
                    </a:solidFill>
                    <a:latin typeface="Roboto Slab"/>
                  </a:rPr>
                  <a:t>Танковый таран</a:t>
                </a: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3068040"/>
              <a:ext cx="4082234" cy="1231106"/>
            </a:xfrm>
            <a:prstGeom prst="rect">
              <a:avLst/>
            </a:prstGeom>
            <a:noFill/>
          </p:spPr>
          <p:txBody>
            <a:bodyPr wrap="square" lIns="0" tIns="0" rIns="0" bIns="0" rtlCol="0">
              <a:spAutoFit/>
            </a:bodyPr>
            <a:lstStyle/>
            <a:p>
              <a:pPr defTabSz="914377"/>
              <a:r>
                <a:rPr lang="ru-RU" sz="1600" dirty="0">
                  <a:solidFill>
                    <a:prstClr val="black"/>
                  </a:solidFill>
                  <a:latin typeface="Roboto Slab"/>
                </a:rPr>
                <a:t>Поначалу звучит парадоксально, но объясняется всё довольно просто. Танкам было проще таранить находившиеся на взлётных площадках </a:t>
              </a:r>
              <a:r>
                <a:rPr lang="ru-RU" sz="1600" dirty="0" smtClean="0">
                  <a:solidFill>
                    <a:prstClr val="black"/>
                  </a:solidFill>
                  <a:latin typeface="Roboto Slab"/>
                </a:rPr>
                <a:t>самолёты.</a:t>
              </a:r>
              <a:endParaRPr lang="ru-RU" sz="1600" dirty="0">
                <a:solidFill>
                  <a:prstClr val="black"/>
                </a:solidFill>
                <a:latin typeface="Roboto Slab"/>
              </a:endParaRPr>
            </a:p>
          </p:txBody>
        </p:sp>
      </p:grpSp>
      <p:pic>
        <p:nvPicPr>
          <p:cNvPr id="49154" name="Picture 2" descr="ÐÐ°ÑÑÐ¸Ð½ÐºÐ¸ Ð¿Ð¾ Ð·Ð°Ð¿ÑÐ¾ÑÑ Ð¢Ð°Ð½ÐºÐ¾Ð²ÑÐ¹ ÑÐ°ÑÐ°Ð½"/>
          <p:cNvPicPr preferRelativeResize="0">
            <a:picLocks noChangeArrowheads="1"/>
          </p:cNvPicPr>
          <p:nvPr/>
        </p:nvPicPr>
        <p:blipFill rotWithShape="1">
          <a:blip r:embed="rId3">
            <a:extLst>
              <a:ext uri="{28A0092B-C50C-407E-A947-70E740481C1C}">
                <a14:useLocalDpi xmlns:a14="http://schemas.microsoft.com/office/drawing/2010/main" val="0"/>
              </a:ext>
            </a:extLst>
          </a:blip>
          <a:srcRect l="14540" r="20179"/>
          <a:stretch/>
        </p:blipFill>
        <p:spPr bwMode="auto">
          <a:xfrm>
            <a:off x="5421707" y="871697"/>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9" name="Скругленный прямоугольник 18">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420897026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8" name="Группа 17"/>
          <p:cNvGrpSpPr/>
          <p:nvPr/>
        </p:nvGrpSpPr>
        <p:grpSpPr>
          <a:xfrm>
            <a:off x="743046" y="1371006"/>
            <a:ext cx="4082234" cy="2241382"/>
            <a:chOff x="1072037" y="2057764"/>
            <a:chExt cx="4082234" cy="2241382"/>
          </a:xfrm>
        </p:grpSpPr>
        <p:grpSp>
          <p:nvGrpSpPr>
            <p:cNvPr id="19" name="Группа 18"/>
            <p:cNvGrpSpPr/>
            <p:nvPr/>
          </p:nvGrpSpPr>
          <p:grpSpPr>
            <a:xfrm>
              <a:off x="1072039" y="2057764"/>
              <a:ext cx="3218973" cy="827982"/>
              <a:chOff x="843439" y="2138967"/>
              <a:chExt cx="3218973" cy="827982"/>
            </a:xfrm>
          </p:grpSpPr>
          <p:sp>
            <p:nvSpPr>
              <p:cNvPr id="21" name="Прямоугольник 20"/>
              <p:cNvSpPr/>
              <p:nvPr/>
            </p:nvSpPr>
            <p:spPr>
              <a:xfrm>
                <a:off x="843439" y="2474442"/>
                <a:ext cx="3218973" cy="492507"/>
              </a:xfrm>
              <a:prstGeom prst="rect">
                <a:avLst/>
              </a:prstGeom>
            </p:spPr>
            <p:txBody>
              <a:bodyPr wrap="square" lIns="0" tIns="0" rIns="0" bIns="0">
                <a:spAutoFit/>
              </a:bodyPr>
              <a:lstStyle/>
              <a:p>
                <a:pPr defTabSz="914377">
                  <a:lnSpc>
                    <a:spcPct val="125000"/>
                  </a:lnSpc>
                </a:pPr>
                <a:r>
                  <a:rPr lang="ru-RU" sz="2800" b="1" dirty="0">
                    <a:solidFill>
                      <a:prstClr val="black"/>
                    </a:solidFill>
                    <a:latin typeface="Roboto Slab"/>
                  </a:rPr>
                  <a:t>Танковый таран</a:t>
                </a: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3068040"/>
              <a:ext cx="4082234" cy="1231106"/>
            </a:xfrm>
            <a:prstGeom prst="rect">
              <a:avLst/>
            </a:prstGeom>
            <a:noFill/>
          </p:spPr>
          <p:txBody>
            <a:bodyPr wrap="square" lIns="0" tIns="0" rIns="0" bIns="0" rtlCol="0">
              <a:spAutoFit/>
            </a:bodyPr>
            <a:lstStyle/>
            <a:p>
              <a:pPr defTabSz="914377"/>
              <a:r>
                <a:rPr lang="ru-RU" sz="1600" dirty="0">
                  <a:solidFill>
                    <a:prstClr val="black"/>
                  </a:solidFill>
                  <a:latin typeface="Roboto Slab"/>
                </a:rPr>
                <a:t>Поначалу звучит парадоксально, но объясняется всё довольно просто. Танкам было проще таранить находившиеся на взлётных площадках </a:t>
              </a:r>
              <a:r>
                <a:rPr lang="ru-RU" sz="1600" dirty="0" smtClean="0">
                  <a:solidFill>
                    <a:prstClr val="black"/>
                  </a:solidFill>
                  <a:latin typeface="Roboto Slab"/>
                </a:rPr>
                <a:t>самолёты.</a:t>
              </a:r>
              <a:endParaRPr lang="ru-RU" sz="1600" dirty="0">
                <a:solidFill>
                  <a:prstClr val="black"/>
                </a:solidFill>
                <a:latin typeface="Roboto Slab"/>
              </a:endParaRPr>
            </a:p>
          </p:txBody>
        </p:sp>
      </p:grpSp>
      <p:pic>
        <p:nvPicPr>
          <p:cNvPr id="25" name="Picture 2" descr="ÐÐ°ÑÑÐ¸Ð½ÐºÐ¸ Ð¿Ð¾ Ð·Ð°Ð¿ÑÐ¾ÑÑ Ð¢Ð°Ð½ÐºÐ¾Ð²ÑÐ¹ ÑÐ°ÑÐ°Ð½"/>
          <p:cNvPicPr preferRelativeResize="0">
            <a:picLocks noChangeArrowheads="1"/>
          </p:cNvPicPr>
          <p:nvPr/>
        </p:nvPicPr>
        <p:blipFill rotWithShape="1">
          <a:blip r:embed="rId3">
            <a:extLst>
              <a:ext uri="{28A0092B-C50C-407E-A947-70E740481C1C}">
                <a14:useLocalDpi xmlns:a14="http://schemas.microsoft.com/office/drawing/2010/main" val="0"/>
              </a:ext>
            </a:extLst>
          </a:blip>
          <a:srcRect l="14540" r="20179"/>
          <a:stretch/>
        </p:blipFill>
        <p:spPr bwMode="auto">
          <a:xfrm>
            <a:off x="5421707" y="871697"/>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22001900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chemeClr val="accent3">
              <a:lumMod val="40000"/>
              <a:lumOff val="60000"/>
              <a:alpha val="85000"/>
            </a:schemeClr>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lumMod val="75000"/>
                </a:schemeClr>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smtClean="0">
                <a:solidFill>
                  <a:schemeClr val="accent3">
                    <a:lumMod val="75000"/>
                  </a:schemeClr>
                </a:solidFill>
                <a:latin typeface="+mj-lt"/>
              </a:rPr>
              <a:t>Ответьте на вопрос</a:t>
            </a:r>
            <a:endParaRPr lang="ru-RU" sz="2200" dirty="0">
              <a:solidFill>
                <a:schemeClr val="accent3">
                  <a:lumMod val="75000"/>
                </a:schemeClr>
              </a:solidFill>
              <a:latin typeface="+mj-lt"/>
            </a:endParaRPr>
          </a:p>
        </p:txBody>
      </p:sp>
      <p:sp>
        <p:nvSpPr>
          <p:cNvPr id="3" name="Прямоугольник 2"/>
          <p:cNvSpPr/>
          <p:nvPr/>
        </p:nvSpPr>
        <p:spPr>
          <a:xfrm flipH="1">
            <a:off x="358775" y="1166813"/>
            <a:ext cx="6018274" cy="1894749"/>
          </a:xfrm>
          <a:prstGeom prst="rect">
            <a:avLst/>
          </a:prstGeom>
          <a:ln>
            <a:noFill/>
          </a:ln>
        </p:spPr>
        <p:txBody>
          <a:bodyPr wrap="square" lIns="0" tIns="0" rIns="0" bIns="0" anchor="t" anchorCtr="0">
            <a:spAutoFit/>
          </a:bodyPr>
          <a:lstStyle/>
          <a:p>
            <a:pPr>
              <a:lnSpc>
                <a:spcPct val="114000"/>
              </a:lnSpc>
            </a:pPr>
            <a:r>
              <a:rPr lang="ru-RU" sz="1800" dirty="0">
                <a:latin typeface="+mj-lt"/>
              </a:rPr>
              <a:t>С началом Великой Отечественной войны использование этих машин в Москве было прекращено. В ходе войны их использовали только один раз, когда по Москве провели колонну немецких военнопленных после сталинградской победы. Что это за машины?</a:t>
            </a:r>
          </a:p>
        </p:txBody>
      </p:sp>
      <p:sp>
        <p:nvSpPr>
          <p:cNvPr id="13" name="Скругленный прямоугольник 12">
            <a:hlinkClick r:id="rId3" action="ppaction://hlinksldjump"/>
          </p:cNvPr>
          <p:cNvSpPr/>
          <p:nvPr/>
        </p:nvSpPr>
        <p:spPr>
          <a:xfrm>
            <a:off x="358775" y="368246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Уборочные</a:t>
            </a:r>
            <a:endParaRPr lang="ru-RU" sz="1600" dirty="0">
              <a:solidFill>
                <a:schemeClr val="tx1"/>
              </a:solidFill>
              <a:latin typeface="+mj-lt"/>
            </a:endParaRPr>
          </a:p>
        </p:txBody>
      </p:sp>
      <p:sp>
        <p:nvSpPr>
          <p:cNvPr id="8" name="Скругленный прямоугольник 7">
            <a:hlinkClick r:id="rId3" action="ppaction://hlinksldjump"/>
          </p:cNvPr>
          <p:cNvSpPr/>
          <p:nvPr/>
        </p:nvSpPr>
        <p:spPr>
          <a:xfrm>
            <a:off x="33124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Легковые</a:t>
            </a:r>
            <a:endParaRPr lang="ru-RU" sz="1600" dirty="0">
              <a:solidFill>
                <a:schemeClr val="tx1"/>
              </a:solidFill>
              <a:latin typeface="+mj-lt"/>
            </a:endParaRPr>
          </a:p>
        </p:txBody>
      </p:sp>
      <p:sp>
        <p:nvSpPr>
          <p:cNvPr id="9" name="Скругленный прямоугольник 8">
            <a:hlinkClick r:id="rId3" action="ppaction://hlinksldjump"/>
          </p:cNvPr>
          <p:cNvSpPr/>
          <p:nvPr/>
        </p:nvSpPr>
        <p:spPr>
          <a:xfrm>
            <a:off x="3312475" y="3682461"/>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smtClean="0">
                <a:solidFill>
                  <a:schemeClr val="tx1"/>
                </a:solidFill>
                <a:latin typeface="+mj-lt"/>
              </a:rPr>
              <a:t>Военные</a:t>
            </a:r>
            <a:endParaRPr lang="ru-RU" sz="1600" dirty="0">
              <a:solidFill>
                <a:schemeClr val="tx1"/>
              </a:solidFill>
              <a:latin typeface="+mj-lt"/>
            </a:endParaRPr>
          </a:p>
        </p:txBody>
      </p:sp>
      <p:sp>
        <p:nvSpPr>
          <p:cNvPr id="11" name="Скругленный прямоугольник 10">
            <a:hlinkClick r:id="rId4" action="ppaction://hlinksldjump"/>
          </p:cNvPr>
          <p:cNvSpPr/>
          <p:nvPr/>
        </p:nvSpPr>
        <p:spPr>
          <a:xfrm>
            <a:off x="358775" y="4293754"/>
            <a:ext cx="2520000" cy="473509"/>
          </a:xfrm>
          <a:prstGeom prst="roundRect">
            <a:avLst/>
          </a:prstGeom>
          <a:noFill/>
          <a:ln w="19050">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600" dirty="0">
                <a:solidFill>
                  <a:schemeClr val="tx1"/>
                </a:solidFill>
                <a:latin typeface="+mj-lt"/>
              </a:rPr>
              <a:t>Поливочные</a:t>
            </a:r>
          </a:p>
        </p:txBody>
      </p:sp>
      <p:pic>
        <p:nvPicPr>
          <p:cNvPr id="5122" name="Picture 2" descr="ÐÐ°ÑÑÐ¸Ð½ÐºÐ¸ Ð¿Ð¾ Ð·Ð°Ð¿ÑÐ¾ÑÑ ÐÐ¾ÑÐ¾ÑÐ¸Ð»Ð¾Ð²ÑÐºÐ¸Ð¹_ÑÑÑÐµÐ»Ð¾Ðº Ð·Ð½Ð°Ð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664" y="1166813"/>
            <a:ext cx="192405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92932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00B05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063414" y="107151"/>
            <a:ext cx="3017173"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верно</a:t>
            </a:r>
          </a:p>
        </p:txBody>
      </p:sp>
      <p:grpSp>
        <p:nvGrpSpPr>
          <p:cNvPr id="17" name="Группа 16"/>
          <p:cNvGrpSpPr/>
          <p:nvPr/>
        </p:nvGrpSpPr>
        <p:grpSpPr>
          <a:xfrm>
            <a:off x="743046" y="1247895"/>
            <a:ext cx="4082234" cy="2487604"/>
            <a:chOff x="1072037" y="2057764"/>
            <a:chExt cx="4082234" cy="2487604"/>
          </a:xfrm>
        </p:grpSpPr>
        <p:grpSp>
          <p:nvGrpSpPr>
            <p:cNvPr id="18" name="Группа 17"/>
            <p:cNvGrpSpPr/>
            <p:nvPr/>
          </p:nvGrpSpPr>
          <p:grpSpPr>
            <a:xfrm>
              <a:off x="1072039" y="2057764"/>
              <a:ext cx="3218973" cy="827982"/>
              <a:chOff x="843439" y="2138967"/>
              <a:chExt cx="3218973" cy="827982"/>
            </a:xfrm>
          </p:grpSpPr>
          <p:sp>
            <p:nvSpPr>
              <p:cNvPr id="21" name="Прямоугольник 20"/>
              <p:cNvSpPr/>
              <p:nvPr/>
            </p:nvSpPr>
            <p:spPr>
              <a:xfrm>
                <a:off x="843439" y="2474442"/>
                <a:ext cx="3218973" cy="492507"/>
              </a:xfrm>
              <a:prstGeom prst="rect">
                <a:avLst/>
              </a:prstGeom>
            </p:spPr>
            <p:txBody>
              <a:bodyPr wrap="square" lIns="0" tIns="0" rIns="0" bIns="0">
                <a:spAutoFit/>
              </a:bodyPr>
              <a:lstStyle/>
              <a:p>
                <a:pPr defTabSz="914377">
                  <a:lnSpc>
                    <a:spcPct val="125000"/>
                  </a:lnSpc>
                </a:pPr>
                <a:r>
                  <a:rPr lang="ru-RU" sz="2800" b="1" dirty="0" smtClean="0">
                    <a:solidFill>
                      <a:prstClr val="black"/>
                    </a:solidFill>
                    <a:latin typeface="Roboto Slab"/>
                  </a:rPr>
                  <a:t>Поливочные</a:t>
                </a:r>
                <a:endParaRPr lang="ru-RU" sz="2800" b="1" dirty="0">
                  <a:solidFill>
                    <a:prstClr val="black"/>
                  </a:solidFill>
                  <a:latin typeface="Roboto Slab"/>
                </a:endParaRPr>
              </a:p>
            </p:txBody>
          </p:sp>
          <p:sp>
            <p:nvSpPr>
              <p:cNvPr id="22" name="TextBox 21"/>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20" name="TextBox 19"/>
            <p:cNvSpPr txBox="1"/>
            <p:nvPr/>
          </p:nvSpPr>
          <p:spPr>
            <a:xfrm>
              <a:off x="1072037" y="3068040"/>
              <a:ext cx="4082234" cy="1477328"/>
            </a:xfrm>
            <a:prstGeom prst="rect">
              <a:avLst/>
            </a:prstGeom>
            <a:noFill/>
          </p:spPr>
          <p:txBody>
            <a:bodyPr wrap="square" lIns="0" tIns="0" rIns="0" bIns="0" rtlCol="0">
              <a:spAutoFit/>
            </a:bodyPr>
            <a:lstStyle/>
            <a:p>
              <a:pPr defTabSz="914377"/>
              <a:r>
                <a:rPr lang="ru-RU" sz="1600" dirty="0">
                  <a:solidFill>
                    <a:prstClr val="black"/>
                  </a:solidFill>
                  <a:latin typeface="Roboto Slab"/>
                </a:rPr>
                <a:t>После парада немецких военнопленных в Москве по улицам, где прошли немецкие солдаты, поехали п</a:t>
              </a:r>
              <a:r>
                <a:rPr lang="ru-RU" sz="1600" dirty="0" smtClean="0">
                  <a:solidFill>
                    <a:prstClr val="black"/>
                  </a:solidFill>
                  <a:latin typeface="Roboto Slab"/>
                </a:rPr>
                <a:t>оливочные</a:t>
              </a:r>
              <a:r>
                <a:rPr lang="ru-RU" sz="1600" dirty="0" smtClean="0">
                  <a:solidFill>
                    <a:prstClr val="black"/>
                  </a:solidFill>
                  <a:latin typeface="Roboto Slab"/>
                </a:rPr>
                <a:t> машины, символически очищая Москву от «грязи».</a:t>
              </a:r>
              <a:endParaRPr lang="ru-RU" sz="1600" dirty="0">
                <a:solidFill>
                  <a:prstClr val="black"/>
                </a:solidFill>
                <a:latin typeface="Roboto Slab"/>
              </a:endParaRPr>
            </a:p>
          </p:txBody>
        </p:sp>
      </p:grpSp>
      <p:pic>
        <p:nvPicPr>
          <p:cNvPr id="51202" name="Picture 2" descr="ÐÐ°ÑÑÐ¸Ð½ÐºÐ¸ Ð¿Ð¾ Ð·Ð°Ð¿ÑÐ¾ÑÑ ÐÐ¾Ð»Ð¸Ð²Ð¾ÑÐ½ÑÐµ Ð¼Ð°ÑÐ¸Ð½Ñ Ð¿Ð°ÑÐ°Ð´ Ð²Ð¾ÐµÐ½Ð½Ð¾Ð¿Ð»ÐµÐ½Ð½ÑÑ"/>
          <p:cNvPicPr>
            <a:picLocks noChangeAspect="1" noChangeArrowheads="1"/>
          </p:cNvPicPr>
          <p:nvPr/>
        </p:nvPicPr>
        <p:blipFill rotWithShape="1">
          <a:blip r:embed="rId3">
            <a:extLst>
              <a:ext uri="{28A0092B-C50C-407E-A947-70E740481C1C}">
                <a14:useLocalDpi xmlns:a14="http://schemas.microsoft.com/office/drawing/2010/main" val="0"/>
              </a:ext>
            </a:extLst>
          </a:blip>
          <a:srcRect l="25000"/>
          <a:stretch/>
        </p:blipFill>
        <p:spPr bwMode="auto">
          <a:xfrm>
            <a:off x="5421707" y="871697"/>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14" name="Скругленный прямоугольник 13">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47051620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7429" y="0"/>
            <a:ext cx="1316571" cy="288000"/>
          </a:xfrm>
          <a:prstGeom prst="rect">
            <a:avLst/>
          </a:prstGeom>
        </p:spPr>
      </p:pic>
      <p:sp>
        <p:nvSpPr>
          <p:cNvPr id="15" name="Прямоугольник с двумя скругленными соседними углами 14"/>
          <p:cNvSpPr/>
          <p:nvPr/>
        </p:nvSpPr>
        <p:spPr>
          <a:xfrm rot="10800000">
            <a:off x="2412000" y="4499"/>
            <a:ext cx="4320000" cy="730513"/>
          </a:xfrm>
          <a:prstGeom prst="round2SameRect">
            <a:avLst>
              <a:gd name="adj1" fmla="val 50000"/>
              <a:gd name="adj2" fmla="val 0"/>
            </a:avLst>
          </a:prstGeom>
          <a:solidFill>
            <a:srgbClr val="C00000"/>
          </a:solidFill>
          <a:ln>
            <a:noFill/>
          </a:ln>
          <a:effectLst>
            <a:outerShdw blurRad="127000" dist="127000" dir="5400000" sx="90000" sy="90000" algn="t" rotWithShape="0">
              <a:schemeClr val="tx1">
                <a:lumMod val="65000"/>
                <a:lumOff val="3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2910328" y="107151"/>
            <a:ext cx="3323346" cy="430887"/>
          </a:xfrm>
          <a:prstGeom prst="rect">
            <a:avLst/>
          </a:prstGeom>
          <a:noFill/>
        </p:spPr>
        <p:txBody>
          <a:bodyPr wrap="none" rtlCol="0">
            <a:spAutoFit/>
          </a:bodyPr>
          <a:lstStyle/>
          <a:p>
            <a:pPr algn="ctr" defTabSz="914377"/>
            <a:r>
              <a:rPr lang="ru-RU" sz="2200" dirty="0">
                <a:solidFill>
                  <a:srgbClr val="F7F6F4"/>
                </a:solidFill>
                <a:latin typeface="Roboto Slab"/>
              </a:rPr>
              <a:t>Вы ответили неверно</a:t>
            </a:r>
          </a:p>
        </p:txBody>
      </p:sp>
      <p:grpSp>
        <p:nvGrpSpPr>
          <p:cNvPr id="12" name="Группа 11"/>
          <p:cNvGrpSpPr/>
          <p:nvPr/>
        </p:nvGrpSpPr>
        <p:grpSpPr>
          <a:xfrm>
            <a:off x="743046" y="1247895"/>
            <a:ext cx="4082234" cy="2487604"/>
            <a:chOff x="1072037" y="2057764"/>
            <a:chExt cx="4082234" cy="2487604"/>
          </a:xfrm>
        </p:grpSpPr>
        <p:grpSp>
          <p:nvGrpSpPr>
            <p:cNvPr id="13" name="Группа 12"/>
            <p:cNvGrpSpPr/>
            <p:nvPr/>
          </p:nvGrpSpPr>
          <p:grpSpPr>
            <a:xfrm>
              <a:off x="1072039" y="2057764"/>
              <a:ext cx="3218973" cy="827982"/>
              <a:chOff x="843439" y="2138967"/>
              <a:chExt cx="3218973" cy="827982"/>
            </a:xfrm>
          </p:grpSpPr>
          <p:sp>
            <p:nvSpPr>
              <p:cNvPr id="17" name="Прямоугольник 16"/>
              <p:cNvSpPr/>
              <p:nvPr/>
            </p:nvSpPr>
            <p:spPr>
              <a:xfrm>
                <a:off x="843439" y="2474442"/>
                <a:ext cx="3218973" cy="492507"/>
              </a:xfrm>
              <a:prstGeom prst="rect">
                <a:avLst/>
              </a:prstGeom>
            </p:spPr>
            <p:txBody>
              <a:bodyPr wrap="square" lIns="0" tIns="0" rIns="0" bIns="0">
                <a:spAutoFit/>
              </a:bodyPr>
              <a:lstStyle/>
              <a:p>
                <a:pPr defTabSz="914377">
                  <a:lnSpc>
                    <a:spcPct val="125000"/>
                  </a:lnSpc>
                </a:pPr>
                <a:r>
                  <a:rPr lang="ru-RU" sz="2800" b="1" dirty="0" smtClean="0">
                    <a:solidFill>
                      <a:prstClr val="black"/>
                    </a:solidFill>
                    <a:latin typeface="Roboto Slab"/>
                  </a:rPr>
                  <a:t>Поливочные</a:t>
                </a:r>
                <a:endParaRPr lang="ru-RU" sz="2800" b="1" dirty="0">
                  <a:solidFill>
                    <a:prstClr val="black"/>
                  </a:solidFill>
                  <a:latin typeface="Roboto Slab"/>
                </a:endParaRPr>
              </a:p>
            </p:txBody>
          </p:sp>
          <p:sp>
            <p:nvSpPr>
              <p:cNvPr id="23" name="TextBox 22"/>
              <p:cNvSpPr txBox="1"/>
              <p:nvPr/>
            </p:nvSpPr>
            <p:spPr>
              <a:xfrm>
                <a:off x="843440" y="2138967"/>
                <a:ext cx="2258632" cy="276999"/>
              </a:xfrm>
              <a:prstGeom prst="rect">
                <a:avLst/>
              </a:prstGeom>
              <a:noFill/>
            </p:spPr>
            <p:txBody>
              <a:bodyPr wrap="none" lIns="0" tIns="0" rIns="0" bIns="0" rtlCol="0">
                <a:spAutoFit/>
              </a:bodyPr>
              <a:lstStyle/>
              <a:p>
                <a:pPr defTabSz="914377"/>
                <a:r>
                  <a:rPr lang="ru-RU" sz="1800" dirty="0">
                    <a:solidFill>
                      <a:prstClr val="black"/>
                    </a:solidFill>
                    <a:latin typeface="Roboto Slab"/>
                  </a:rPr>
                  <a:t>Правильный ответ</a:t>
                </a:r>
              </a:p>
            </p:txBody>
          </p:sp>
        </p:grpSp>
        <p:sp>
          <p:nvSpPr>
            <p:cNvPr id="16" name="TextBox 15"/>
            <p:cNvSpPr txBox="1"/>
            <p:nvPr/>
          </p:nvSpPr>
          <p:spPr>
            <a:xfrm>
              <a:off x="1072037" y="3068040"/>
              <a:ext cx="4082234" cy="1477328"/>
            </a:xfrm>
            <a:prstGeom prst="rect">
              <a:avLst/>
            </a:prstGeom>
            <a:noFill/>
          </p:spPr>
          <p:txBody>
            <a:bodyPr wrap="square" lIns="0" tIns="0" rIns="0" bIns="0" rtlCol="0">
              <a:spAutoFit/>
            </a:bodyPr>
            <a:lstStyle/>
            <a:p>
              <a:pPr defTabSz="914377"/>
              <a:r>
                <a:rPr lang="ru-RU" sz="1600" dirty="0">
                  <a:solidFill>
                    <a:prstClr val="black"/>
                  </a:solidFill>
                  <a:latin typeface="Roboto Slab"/>
                </a:rPr>
                <a:t>После парада немецких военнопленных в Москве по улицам, где прошли немецкие солдаты, поехали </a:t>
              </a:r>
              <a:r>
                <a:rPr lang="ru-RU" sz="1600" dirty="0">
                  <a:solidFill>
                    <a:prstClr val="black"/>
                  </a:solidFill>
                  <a:latin typeface="Roboto Slab"/>
                </a:rPr>
                <a:t>поливочные </a:t>
              </a:r>
              <a:r>
                <a:rPr lang="ru-RU" sz="1600" dirty="0">
                  <a:solidFill>
                    <a:prstClr val="black"/>
                  </a:solidFill>
                  <a:latin typeface="Roboto Slab"/>
                </a:rPr>
                <a:t>машины, символически очищая Москву от «грязи».</a:t>
              </a:r>
            </a:p>
          </p:txBody>
        </p:sp>
      </p:grpSp>
      <p:pic>
        <p:nvPicPr>
          <p:cNvPr id="24" name="Picture 2" descr="ÐÐ°ÑÑÐ¸Ð½ÐºÐ¸ Ð¿Ð¾ Ð·Ð°Ð¿ÑÐ¾ÑÑ ÐÐ¾Ð»Ð¸Ð²Ð¾ÑÐ½ÑÐµ Ð¼Ð°ÑÐ¸Ð½Ñ Ð¿Ð°ÑÐ°Ð´ Ð²Ð¾ÐµÐ½Ð½Ð¾Ð¿Ð»ÐµÐ½Ð½ÑÑ"/>
          <p:cNvPicPr>
            <a:picLocks noChangeAspect="1" noChangeArrowheads="1"/>
          </p:cNvPicPr>
          <p:nvPr/>
        </p:nvPicPr>
        <p:blipFill rotWithShape="1">
          <a:blip r:embed="rId3">
            <a:extLst>
              <a:ext uri="{28A0092B-C50C-407E-A947-70E740481C1C}">
                <a14:useLocalDpi xmlns:a14="http://schemas.microsoft.com/office/drawing/2010/main" val="0"/>
              </a:ext>
            </a:extLst>
          </a:blip>
          <a:srcRect l="25000"/>
          <a:stretch/>
        </p:blipFill>
        <p:spPr bwMode="auto">
          <a:xfrm>
            <a:off x="5421707" y="871697"/>
            <a:ext cx="3240000" cy="3240000"/>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26" name="Скругленный прямоугольник 25">
            <a:hlinkClick r:id="rId4" action="ppaction://hlinksldjump"/>
          </p:cNvPr>
          <p:cNvSpPr/>
          <p:nvPr/>
        </p:nvSpPr>
        <p:spPr>
          <a:xfrm>
            <a:off x="7124701" y="4350104"/>
            <a:ext cx="1660526" cy="405405"/>
          </a:xfrm>
          <a:prstGeom prst="roundRect">
            <a:avLst/>
          </a:prstGeom>
          <a:solidFill>
            <a:srgbClr val="0070C0"/>
          </a:solidFill>
          <a:ln>
            <a:noFill/>
          </a:ln>
          <a:effectLst>
            <a:outerShdw blurRad="127000" dist="63500" dir="5400000" sx="90000" sy="90000" algn="t"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80000" tIns="90000" rIns="180000" bIns="90000" rtlCol="0" anchor="ctr">
            <a:spAutoFit/>
          </a:bodyPr>
          <a:lstStyle/>
          <a:p>
            <a:pPr algn="ctr"/>
            <a:r>
              <a:rPr lang="ru-RU" sz="1200" dirty="0" smtClean="0">
                <a:solidFill>
                  <a:schemeClr val="bg1"/>
                </a:solidFill>
              </a:rPr>
              <a:t>Вернуться назад</a:t>
            </a:r>
            <a:endParaRPr lang="ru-RU" sz="1200" dirty="0">
              <a:solidFill>
                <a:schemeClr val="bg1"/>
              </a:solidFill>
            </a:endParaRPr>
          </a:p>
        </p:txBody>
      </p:sp>
    </p:spTree>
    <p:extLst>
      <p:ext uri="{BB962C8B-B14F-4D97-AF65-F5344CB8AC3E}">
        <p14:creationId xmlns:p14="http://schemas.microsoft.com/office/powerpoint/2010/main" val="199722348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ideouroki_fonts2">
      <a:majorFont>
        <a:latin typeface="Roboto Slab"/>
        <a:ea typeface=""/>
        <a:cs typeface=""/>
      </a:majorFont>
      <a:minorFont>
        <a:latin typeface="Open Sans"/>
        <a:ea typeface=""/>
        <a:cs typeface=""/>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1229</TotalTime>
  <Words>3651</Words>
  <Application>Microsoft Office PowerPoint</Application>
  <PresentationFormat>Экран (16:9)</PresentationFormat>
  <Paragraphs>465</Paragraphs>
  <Slides>81</Slides>
  <Notes>2</Notes>
  <HiddenSlides>80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81</vt:i4>
      </vt:variant>
    </vt:vector>
  </HeadingPairs>
  <TitlesOfParts>
    <vt:vector size="86" baseType="lpstr">
      <vt:lpstr>Arial</vt:lpstr>
      <vt:lpstr>Roboto Slab</vt:lpstr>
      <vt:lpstr>Open Sans</vt:lpstr>
      <vt:lpstr>Calibri</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Евгений</cp:lastModifiedBy>
  <cp:revision>98</cp:revision>
  <dcterms:created xsi:type="dcterms:W3CDTF">2016-12-06T06:09:16Z</dcterms:created>
  <dcterms:modified xsi:type="dcterms:W3CDTF">2018-05-02T08:10:19Z</dcterms:modified>
</cp:coreProperties>
</file>