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80" r:id="rId5"/>
    <p:sldId id="281" r:id="rId6"/>
    <p:sldId id="284" r:id="rId7"/>
    <p:sldId id="290" r:id="rId8"/>
    <p:sldId id="285" r:id="rId9"/>
    <p:sldId id="287" r:id="rId10"/>
    <p:sldId id="283" r:id="rId11"/>
    <p:sldId id="286" r:id="rId12"/>
    <p:sldId id="288" r:id="rId13"/>
    <p:sldId id="289" r:id="rId14"/>
    <p:sldId id="292" r:id="rId15"/>
    <p:sldId id="293" r:id="rId16"/>
    <p:sldId id="295" r:id="rId17"/>
    <p:sldId id="305" r:id="rId18"/>
    <p:sldId id="304" r:id="rId19"/>
    <p:sldId id="294" r:id="rId20"/>
    <p:sldId id="296" r:id="rId21"/>
    <p:sldId id="297" r:id="rId22"/>
    <p:sldId id="302" r:id="rId23"/>
    <p:sldId id="298" r:id="rId24"/>
    <p:sldId id="299" r:id="rId25"/>
    <p:sldId id="300" r:id="rId26"/>
    <p:sldId id="301" r:id="rId27"/>
    <p:sldId id="303" r:id="rId28"/>
    <p:sldId id="276" r:id="rId29"/>
    <p:sldId id="29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74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867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14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14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35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6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67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026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236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00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97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C0C02-1E8D-4F00-8C2F-8F7E76DE5696}" type="datetimeFigureOut">
              <a:rPr lang="ru-RU" smtClean="0"/>
              <a:t>12.08.2019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514B-DE3B-4AEC-B66D-FD4F206B3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63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16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-99392"/>
            <a:ext cx="41899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Викторина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69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3289" y="0"/>
            <a:ext cx="740548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каком веке </a:t>
            </a:r>
            <a:b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появился первый герб?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XVI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веке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04875" y="393305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XV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веке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3595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XIV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веке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24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937" y="0"/>
            <a:ext cx="866820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Двуглавый орел на гербе появился </a:t>
            </a:r>
            <a:b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 время царствования какого царя?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Федора Ивановича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Ивана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III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Ивана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Грозный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1978" y="0"/>
            <a:ext cx="744812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печатях какого царя орла стали </a:t>
            </a:r>
            <a:b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изображать со скипетром и </a:t>
            </a:r>
            <a:b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державой в лапах?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306896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Петра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213285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Алексея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Михайловича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Иван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</a:rPr>
              <a:t>а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 Грозного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4377" y="140439"/>
            <a:ext cx="82633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каком веке в центре двуглавого орла</a:t>
            </a:r>
            <a:b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появилось изображение всадника?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XVIII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век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177281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XVI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век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20652" y="292494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XVII 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век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44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4583" y="140439"/>
            <a:ext cx="61029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изображено на гербе </a:t>
            </a:r>
            <a:b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правой лапе орла?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26568" y="378904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Булава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26568" y="278092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Скипетр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20652" y="184482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Держава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81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3080" y="68431"/>
            <a:ext cx="69259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Когда был утвержден</a:t>
            </a:r>
            <a:b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герб Российской Федерации?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25 декабря 2000 года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30 ноября 1993 года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9 декабря 2002 года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20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796" y="140439"/>
            <a:ext cx="88685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 каком царе в центре двуглавого орла</a:t>
            </a:r>
            <a:b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появилось изображение всадника?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Петре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177281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Иван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</a:rPr>
              <a:t>е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 Грозном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20652" y="292494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Павле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1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3297" y="68431"/>
            <a:ext cx="927869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 каком царе на гербе появился</a:t>
            </a:r>
            <a:b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орден Св. апостола Андрея Первозванного?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Иване Грозном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Петре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Алексее Михайловиче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69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940" y="68431"/>
            <a:ext cx="86622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Где описан государственный герб России</a:t>
            </a:r>
            <a:b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порядок его использования?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27561" y="3933056"/>
            <a:ext cx="6120680" cy="8640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504D">
                    <a:lumMod val="75000"/>
                  </a:srgbClr>
                </a:solidFill>
              </a:rPr>
              <a:t>В постановлении </a:t>
            </a:r>
            <a:r>
              <a:rPr lang="ru-RU" dirty="0" smtClean="0">
                <a:solidFill>
                  <a:srgbClr val="C0504D">
                    <a:lumMod val="75000"/>
                  </a:srgbClr>
                </a:solidFill>
              </a:rPr>
              <a:t>правительства РСФСР от 5 ноября 1990 г.</a:t>
            </a:r>
            <a:endParaRPr lang="ru-RU" dirty="0">
              <a:solidFill>
                <a:srgbClr val="C0504D">
                  <a:lumMod val="75000"/>
                </a:srgb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2780928"/>
            <a:ext cx="6120680" cy="9361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dirty="0" smtClean="0">
                <a:solidFill>
                  <a:srgbClr val="C0504D">
                    <a:lumMod val="75000"/>
                  </a:srgbClr>
                </a:solidFill>
              </a:rPr>
              <a:t>Федеральном конституционном законе </a:t>
            </a:r>
            <a:br>
              <a:rPr lang="ru-RU" dirty="0" smtClean="0">
                <a:solidFill>
                  <a:srgbClr val="C0504D">
                    <a:lumMod val="75000"/>
                  </a:srgbClr>
                </a:solidFill>
              </a:rPr>
            </a:br>
            <a:r>
              <a:rPr lang="ru-RU" dirty="0" smtClean="0">
                <a:solidFill>
                  <a:srgbClr val="C0504D">
                    <a:lumMod val="75000"/>
                  </a:srgbClr>
                </a:solidFill>
              </a:rPr>
              <a:t>«</a:t>
            </a:r>
            <a:r>
              <a:rPr lang="ru-RU" dirty="0">
                <a:solidFill>
                  <a:srgbClr val="C0504D">
                    <a:lumMod val="75000"/>
                  </a:srgbClr>
                </a:solidFill>
              </a:rPr>
              <a:t>О Государственном гербе Российской Федерации</a:t>
            </a:r>
            <a:r>
              <a:rPr lang="ru-RU" dirty="0" smtClean="0">
                <a:solidFill>
                  <a:srgbClr val="C0504D">
                    <a:lumMod val="75000"/>
                  </a:srgbClr>
                </a:solidFill>
              </a:rPr>
              <a:t>» </a:t>
            </a:r>
            <a:br>
              <a:rPr lang="ru-RU" dirty="0" smtClean="0">
                <a:solidFill>
                  <a:srgbClr val="C0504D">
                    <a:lumMod val="75000"/>
                  </a:srgbClr>
                </a:solidFill>
              </a:rPr>
            </a:br>
            <a:r>
              <a:rPr lang="ru-RU" dirty="0" smtClean="0">
                <a:solidFill>
                  <a:srgbClr val="C0504D">
                    <a:lumMod val="75000"/>
                  </a:srgbClr>
                </a:solidFill>
              </a:rPr>
              <a:t>от 25 декабря 2000 г.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1700808"/>
            <a:ext cx="6120680" cy="9361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504D">
                    <a:lumMod val="75000"/>
                  </a:srgbClr>
                </a:solidFill>
              </a:rPr>
              <a:t>В указе </a:t>
            </a:r>
            <a:r>
              <a:rPr lang="ru-RU" dirty="0">
                <a:solidFill>
                  <a:srgbClr val="C0504D">
                    <a:lumMod val="75000"/>
                  </a:srgbClr>
                </a:solidFill>
              </a:rPr>
              <a:t>Президента РФ  "О Государственном гербе Российской Федерации" от 30 ноября 1993 г.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50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0012" y="68431"/>
            <a:ext cx="713208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 каком царе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орел на гербе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стал черным?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Иване Грозном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Петре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Павле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43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3295" y="68431"/>
            <a:ext cx="736554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какой цвет окрашен всадник </a:t>
            </a:r>
            <a:b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современном гербе?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Серый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393305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Серебряный 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Желтый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35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6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9999" y="68431"/>
            <a:ext cx="761214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Когда празднуется День </a:t>
            </a:r>
            <a:b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государственного флага России?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9672" y="393305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12 июня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22 августа 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30 ноября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81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7489" y="68431"/>
            <a:ext cx="607717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Выберите флаг </a:t>
            </a:r>
            <a:b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Российской Федерации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9792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292" y="2081482"/>
            <a:ext cx="1800200" cy="10801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292" y="3461011"/>
            <a:ext cx="1815583" cy="12127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845" y="3481644"/>
            <a:ext cx="1759527" cy="11714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825751" y="2081482"/>
            <a:ext cx="1741576" cy="11595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771800" y="4869160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3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50"/>
                            </p:stCondLst>
                            <p:childTnLst>
                              <p:par>
                                <p:cTn id="6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  <p:bldP spid="14" grpId="0"/>
      <p:bldP spid="14" grpId="1"/>
      <p:bldP spid="14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19672" y="393305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Александр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III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Александр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II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Николай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37455" y="299354"/>
            <a:ext cx="537294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 каком императоре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существовал такой флаг?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400" y="114338"/>
            <a:ext cx="2345209" cy="157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1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048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Александр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Петр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Николай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99239" y="368455"/>
            <a:ext cx="49296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Кто признан законным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отцом </a:t>
            </a:r>
            <a:r>
              <a:rPr lang="ru-R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триколора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" name="Picture 5" descr="flag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88640"/>
            <a:ext cx="2448271" cy="1559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91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19672" y="393305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Сила, смелость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отвага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М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ир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чистота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и совершенство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Верность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, постоянство и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вера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30894" y="260648"/>
            <a:ext cx="689823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может обозначать белый</a:t>
            </a:r>
            <a:b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цвет флага России?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250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04872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1991 год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400506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1883 год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1765 год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0356" y="68431"/>
            <a:ext cx="765145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Когда бело-сине-красный флаг</a:t>
            </a:r>
            <a:b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впервые стал государственным?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246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61583" y="247834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Нумизматика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40868" y="155679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</a:rPr>
              <a:t>Вексиллология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40868" y="342900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Геральдика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6990" y="399701"/>
            <a:ext cx="78794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</a:t>
            </a: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называется наука о флагах?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36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60730" y="198884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Боже, Царя храни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0730" y="38610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Молитва русских 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60730" y="291038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Марсельеза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3536" y="332656"/>
            <a:ext cx="74644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назывался первый 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государственный гимн России?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78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60730" y="198884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Толстой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60730" y="38610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Жуковский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60730" y="291038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Некрасов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25406" y="332656"/>
            <a:ext cx="602068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Кто был автором первого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гимна России?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311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75401" y="198884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1919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40873" y="292494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1918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19672" y="393305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1917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7194" y="260648"/>
            <a:ext cx="750641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каком году гимном Советской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России стал «Интернационал»?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917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06462" y="2852936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1953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23302" y="3822331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194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4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23302" y="184482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194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5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3260" y="116632"/>
            <a:ext cx="81270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 какого года гимном Советского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Союза был «Интернационал»?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177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06462" y="234888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Александр Твардовский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23302" y="418607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Сергей Михалков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23302" y="3284984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Константин Симонов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67296" y="116632"/>
            <a:ext cx="739901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Кто был одним </a:t>
            </a:r>
            <a:r>
              <a:rPr lang="ru-RU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 авторов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слов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гимна Советского Союза, 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принятого в 1944 году?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177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11409" y="401962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1999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06467" y="227687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200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0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06467" y="314096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1991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27803" y="116632"/>
            <a:ext cx="747800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каком году был утвержден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обновленный гимн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Российской </a:t>
            </a:r>
            <a:b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Федерации?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629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711409" y="3964390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Великая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17778" y="2996952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Любимая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53293" y="2060848"/>
            <a:ext cx="6120680" cy="7200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</a:rPr>
              <a:t>Могучая</a:t>
            </a:r>
            <a:endParaRPr lang="ru-RU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941168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5091353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Неправильно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43808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Молодцы!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923928" y="6453336"/>
            <a:ext cx="1296144" cy="28803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Далее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8022" y="116632"/>
            <a:ext cx="751757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Вставьте пропущенное слово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7704" y="1052736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33841" y="908720"/>
            <a:ext cx="6465933" cy="9541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Россия – священная наша держава,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Россия – </a:t>
            </a:r>
            <a:r>
              <a:rPr lang="ru-RU" sz="2800" dirty="0" smtClean="0">
                <a:solidFill>
                  <a:srgbClr val="FF0000"/>
                </a:solidFill>
              </a:rPr>
              <a:t>…………………….. </a:t>
            </a:r>
            <a:r>
              <a:rPr lang="ru-RU" sz="2800" dirty="0">
                <a:solidFill>
                  <a:srgbClr val="FF0000"/>
                </a:solidFill>
              </a:rPr>
              <a:t>наша страна</a:t>
            </a:r>
            <a:r>
              <a:rPr lang="ru-RU" sz="2800" dirty="0" smtClean="0">
                <a:solidFill>
                  <a:srgbClr val="FF0000"/>
                </a:solidFill>
              </a:rPr>
              <a:t>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5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0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9" grpId="0"/>
      <p:bldP spid="9" grpId="1"/>
      <p:bldP spid="9" grpId="2"/>
      <p:bldP spid="10" grpId="0"/>
      <p:bldP spid="10" grpId="1"/>
      <p:bldP spid="10" grpId="2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0318" y="164074"/>
            <a:ext cx="544161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085" y="492290"/>
            <a:ext cx="1294523" cy="9132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560" y="1405517"/>
            <a:ext cx="6804248" cy="480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28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916832"/>
            <a:ext cx="714734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Символика России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60648"/>
            <a:ext cx="5930580" cy="1521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102654" y="3501008"/>
            <a:ext cx="7128792" cy="1631216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Работа выполнена методистом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Государственного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бюджетного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учреждения дополнительного образования 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Детско-юношеского центра Петродворцового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района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Санкт-Петербурга «ПЕТЕРГОФ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» </a:t>
            </a:r>
          </a:p>
          <a:p>
            <a:pPr algn="ctr"/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Артамоновой Тамарой Иосифовной</a:t>
            </a:r>
          </a:p>
        </p:txBody>
      </p:sp>
    </p:spTree>
    <p:extLst>
      <p:ext uri="{BB962C8B-B14F-4D97-AF65-F5344CB8AC3E}">
        <p14:creationId xmlns:p14="http://schemas.microsoft.com/office/powerpoint/2010/main" val="90083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2621</TotalTime>
  <Words>424</Words>
  <Application>Microsoft Office PowerPoint</Application>
  <PresentationFormat>Экран (4:3)</PresentationFormat>
  <Paragraphs>204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User_CO-671</dc:creator>
  <cp:lastModifiedBy>User_CO-671</cp:lastModifiedBy>
  <cp:revision>297</cp:revision>
  <dcterms:created xsi:type="dcterms:W3CDTF">2018-09-13T08:22:27Z</dcterms:created>
  <dcterms:modified xsi:type="dcterms:W3CDTF">2019-08-12T08:33:02Z</dcterms:modified>
</cp:coreProperties>
</file>